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3716000" cx="24384000"/>
  <p:notesSz cx="6858000" cy="9144000"/>
  <p:embeddedFontLst>
    <p:embeddedFont>
      <p:font typeface="Inter"/>
      <p:regular r:id="rId29"/>
      <p:bold r:id="rId30"/>
      <p:italic r:id="rId31"/>
      <p:boldItalic r:id="rId32"/>
    </p:embeddedFont>
    <p:embeddedFont>
      <p:font typeface="Geist Mono"/>
      <p:regular r:id="rId33"/>
      <p:bold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Albert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AECBDC-F562-4149-993A-7167D23E1BB5}">
  <a:tblStyle styleId="{B7AECBDC-F562-4149-993A-7167D23E1B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1C0BBEB-5B40-42A9-B68B-C78C2C97A6F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bertSans-bold.fntdata"/><Relationship Id="rId20" Type="http://schemas.openxmlformats.org/officeDocument/2006/relationships/slide" Target="slides/slide15.xml"/><Relationship Id="rId42" Type="http://schemas.openxmlformats.org/officeDocument/2006/relationships/font" Target="fonts/AlbertSans-boldItalic.fntdata"/><Relationship Id="rId41" Type="http://schemas.openxmlformats.org/officeDocument/2006/relationships/font" Target="fonts/Albert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italic.fntdata"/><Relationship Id="rId30" Type="http://schemas.openxmlformats.org/officeDocument/2006/relationships/font" Target="fonts/Inter-bold.fntdata"/><Relationship Id="rId11" Type="http://schemas.openxmlformats.org/officeDocument/2006/relationships/slide" Target="slides/slide6.xml"/><Relationship Id="rId33" Type="http://schemas.openxmlformats.org/officeDocument/2006/relationships/font" Target="fonts/GeistMono-regular.fntdata"/><Relationship Id="rId10" Type="http://schemas.openxmlformats.org/officeDocument/2006/relationships/slide" Target="slides/slide5.xml"/><Relationship Id="rId32" Type="http://schemas.openxmlformats.org/officeDocument/2006/relationships/font" Target="fonts/Inter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font" Target="fonts/GeistMono-bold.fntdata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39" Type="http://schemas.openxmlformats.org/officeDocument/2006/relationships/font" Target="fonts/AlbertSans-regular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295d5e802_3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295d5e802_3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28ec1b90f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28ec1b90f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https://metodo-ai.netlify.app/</a:t>
            </a:r>
            <a:endParaRPr/>
          </a:p>
        </p:txBody>
      </p:sp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28ec1b90f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28ec1b90f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295d5e802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295d5e802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9295d5e802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9295d5e802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295d5e802_3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295d5e802_3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9295d5e802_3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9295d5e802_3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9295d5e802_3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9295d5e802_3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295d5e802_3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295d5e802_3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295d5e802_3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9295d5e802_3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295d5e802_3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9295d5e802_3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Live Video Small">
  <p:cSld name="Title, Bullets &amp; Live Video Small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7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7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Live Video Large">
  <p:cSld name="Title, Bullets &amp; Live Video Larg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6" name="Google Shape;46;p10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30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30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86F7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20"/>
          <p:cNvGrpSpPr/>
          <p:nvPr/>
        </p:nvGrpSpPr>
        <p:grpSpPr>
          <a:xfrm>
            <a:off x="2701155" y="4156822"/>
            <a:ext cx="14110379" cy="2695734"/>
            <a:chOff x="0" y="0"/>
            <a:chExt cx="7204687" cy="1376428"/>
          </a:xfrm>
        </p:grpSpPr>
        <p:pic>
          <p:nvPicPr>
            <p:cNvPr descr="Image 0" id="88" name="Google Shape;8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11174"/>
              <a:ext cx="872730" cy="894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1" id="89" name="Google Shape;89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9231" y="36017"/>
              <a:ext cx="232419" cy="1251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2" id="90" name="Google Shape;90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9960" y="0"/>
              <a:ext cx="785293" cy="1287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3" id="91" name="Google Shape;91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88139" y="429267"/>
              <a:ext cx="747477" cy="876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4" id="92" name="Google Shape;92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43082" y="411174"/>
              <a:ext cx="853151" cy="894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5" id="93" name="Google Shape;93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15807" y="429267"/>
              <a:ext cx="897691" cy="858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6" id="94" name="Google Shape;94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523276" y="411481"/>
              <a:ext cx="681411" cy="894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7" id="95" name="Google Shape;95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72100" y="19050"/>
              <a:ext cx="1144142" cy="13573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8" id="96" name="Google Shape;96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88321" y="731318"/>
              <a:ext cx="717907" cy="189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9" id="97" name="Google Shape;97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41482" y="649111"/>
              <a:ext cx="114257" cy="114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10" id="98" name="Google Shape;98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194855" y="595507"/>
              <a:ext cx="114257" cy="114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20"/>
          <p:cNvSpPr txBox="1"/>
          <p:nvPr/>
        </p:nvSpPr>
        <p:spPr>
          <a:xfrm>
            <a:off x="4542126" y="7195816"/>
            <a:ext cx="124218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IA Operating System of LatAm enterprises, one workflow at a time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/>
        </p:nvSpPr>
        <p:spPr>
          <a:xfrm>
            <a:off x="1081012" y="771537"/>
            <a:ext cx="22060208" cy="3058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i="0" lang="en-US" sz="10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ship products fast 💨,</a:t>
            </a:r>
            <a:endParaRPr sz="10000"/>
          </a:p>
        </p:txBody>
      </p:sp>
      <p:cxnSp>
        <p:nvCxnSpPr>
          <p:cNvPr id="179" name="Google Shape;179;p29"/>
          <p:cNvCxnSpPr/>
          <p:nvPr/>
        </p:nvCxnSpPr>
        <p:spPr>
          <a:xfrm>
            <a:off x="1355136" y="9498776"/>
            <a:ext cx="21673728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80" name="Google Shape;180;p29"/>
          <p:cNvSpPr txBox="1"/>
          <p:nvPr/>
        </p:nvSpPr>
        <p:spPr>
          <a:xfrm>
            <a:off x="1416358" y="7873177"/>
            <a:ext cx="2929582" cy="1230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Started Ops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1975158" y="9548242"/>
            <a:ext cx="1811982" cy="1070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Sep</a:t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4896158" y="9548242"/>
            <a:ext cx="1811982" cy="1070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Oct</a:t>
            </a:r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7944158" y="9548242"/>
            <a:ext cx="1811982" cy="1070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Nov</a:t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10992158" y="9548242"/>
            <a:ext cx="1811982" cy="1070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14040158" y="9548242"/>
            <a:ext cx="1811982" cy="1070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Jan</a:t>
            </a:r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16834158" y="9548242"/>
            <a:ext cx="1811982" cy="1070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/>
          </a:p>
        </p:txBody>
      </p:sp>
      <p:sp>
        <p:nvSpPr>
          <p:cNvPr id="187" name="Google Shape;187;p29"/>
          <p:cNvSpPr txBox="1"/>
          <p:nvPr/>
        </p:nvSpPr>
        <p:spPr>
          <a:xfrm>
            <a:off x="4328776" y="6940379"/>
            <a:ext cx="2929583" cy="1439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Whatsapp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7385358" y="5953281"/>
            <a:ext cx="2929582" cy="1857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 extractor and relational analyzer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10433358" y="5945676"/>
            <a:ext cx="2929582" cy="1439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Automation Platform</a:t>
            </a:r>
            <a:endParaRPr/>
          </a:p>
        </p:txBody>
      </p:sp>
      <p:cxnSp>
        <p:nvCxnSpPr>
          <p:cNvPr id="190" name="Google Shape;190;p29"/>
          <p:cNvCxnSpPr/>
          <p:nvPr/>
        </p:nvCxnSpPr>
        <p:spPr>
          <a:xfrm flipH="1" rot="10800000">
            <a:off x="2881149" y="8985519"/>
            <a:ext cx="1" cy="500204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191" name="Google Shape;191;p29"/>
          <p:cNvCxnSpPr/>
          <p:nvPr/>
        </p:nvCxnSpPr>
        <p:spPr>
          <a:xfrm flipH="1" rot="10800000">
            <a:off x="5802149" y="8415312"/>
            <a:ext cx="1" cy="107041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192" name="Google Shape;192;p29"/>
          <p:cNvCxnSpPr/>
          <p:nvPr/>
        </p:nvCxnSpPr>
        <p:spPr>
          <a:xfrm flipH="1" rot="10800000">
            <a:off x="8850148" y="7873176"/>
            <a:ext cx="1" cy="1612546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193" name="Google Shape;193;p29"/>
          <p:cNvCxnSpPr/>
          <p:nvPr/>
        </p:nvCxnSpPr>
        <p:spPr>
          <a:xfrm flipH="1" rot="10800000">
            <a:off x="11898149" y="7490967"/>
            <a:ext cx="1" cy="1994756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194" name="Google Shape;194;p29"/>
          <p:cNvSpPr txBox="1"/>
          <p:nvPr/>
        </p:nvSpPr>
        <p:spPr>
          <a:xfrm>
            <a:off x="13485649" y="6661927"/>
            <a:ext cx="2929582" cy="107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made Service Desk </a:t>
            </a:r>
            <a:endParaRPr/>
          </a:p>
        </p:txBody>
      </p:sp>
      <p:cxnSp>
        <p:nvCxnSpPr>
          <p:cNvPr id="195" name="Google Shape;195;p29"/>
          <p:cNvCxnSpPr/>
          <p:nvPr/>
        </p:nvCxnSpPr>
        <p:spPr>
          <a:xfrm flipH="1" rot="10800000">
            <a:off x="14946148" y="7873531"/>
            <a:ext cx="1" cy="1612546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196" name="Google Shape;196;p29"/>
          <p:cNvCxnSpPr/>
          <p:nvPr/>
        </p:nvCxnSpPr>
        <p:spPr>
          <a:xfrm flipH="1" rot="10800000">
            <a:off x="13498349" y="9511951"/>
            <a:ext cx="1" cy="701992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97" name="Google Shape;197;p29"/>
          <p:cNvSpPr txBox="1"/>
          <p:nvPr/>
        </p:nvSpPr>
        <p:spPr>
          <a:xfrm>
            <a:off x="12592358" y="10179151"/>
            <a:ext cx="1811982" cy="70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2026</a:t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16275358" y="6477380"/>
            <a:ext cx="2929582" cy="1439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financial workflows </a:t>
            </a:r>
            <a:endParaRPr/>
          </a:p>
        </p:txBody>
      </p:sp>
      <p:cxnSp>
        <p:nvCxnSpPr>
          <p:cNvPr id="199" name="Google Shape;199;p29"/>
          <p:cNvCxnSpPr/>
          <p:nvPr/>
        </p:nvCxnSpPr>
        <p:spPr>
          <a:xfrm flipH="1" rot="10800000">
            <a:off x="17748729" y="7872822"/>
            <a:ext cx="1" cy="1613256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200" name="Google Shape;200;p29"/>
          <p:cNvSpPr txBox="1"/>
          <p:nvPr/>
        </p:nvSpPr>
        <p:spPr>
          <a:xfrm>
            <a:off x="19196358" y="6581964"/>
            <a:ext cx="2929582" cy="1230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Marketing workflows</a:t>
            </a:r>
            <a:endParaRPr/>
          </a:p>
        </p:txBody>
      </p:sp>
      <p:cxnSp>
        <p:nvCxnSpPr>
          <p:cNvPr id="201" name="Google Shape;201;p29"/>
          <p:cNvCxnSpPr/>
          <p:nvPr/>
        </p:nvCxnSpPr>
        <p:spPr>
          <a:xfrm flipH="1" rot="10800000">
            <a:off x="20661148" y="7872822"/>
            <a:ext cx="1" cy="1613256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dashDot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/>
        </p:nvSpPr>
        <p:spPr>
          <a:xfrm>
            <a:off x="1081000" y="771524"/>
            <a:ext cx="220602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lang="en-US" sz="10000">
                <a:latin typeface="Albert Sans"/>
                <a:ea typeface="Albert Sans"/>
                <a:cs typeface="Albert Sans"/>
                <a:sym typeface="Albert Sans"/>
              </a:rPr>
              <a:t>We only get paid for outcomes</a:t>
            </a:r>
            <a:endParaRPr b="1" sz="10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br>
              <a:rPr lang="en-US" sz="5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-US" sz="5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These are the only 4 that matter:</a:t>
            </a:r>
            <a:endParaRPr b="1" sz="10000"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211" name="Google Shape;211;p31"/>
          <p:cNvGraphicFramePr/>
          <p:nvPr/>
        </p:nvGraphicFramePr>
        <p:xfrm>
          <a:off x="952375" y="5466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{B7AECBDC-F562-4149-993A-7167D23E1BB5}</a:tableStyleId>
              </a:tblPr>
              <a:tblGrid>
                <a:gridCol w="5296400"/>
                <a:gridCol w="7726300"/>
                <a:gridCol w="9456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Outcome</a:t>
                      </a:r>
                      <a:endParaRPr b="1"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How we measure</a:t>
                      </a:r>
                      <a:endParaRPr b="1"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Example</a:t>
                      </a:r>
                      <a:endParaRPr b="1"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Reduce Headcount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FTEs eliminated or redeployed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4 conciliation roles → 0 = $48K/year saved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Optimize Process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Hours saved per week/month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Contract generation: 4 hours → 15 minutes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Increase Revenue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$ directly attributed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Call center automation → 20% more bookings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Reduce Costos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CAC, COGS, or overhead reduction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Lead qualification → 30% lower CAC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</a:tbl>
          </a:graphicData>
        </a:graphic>
      </p:graphicFrame>
      <p:sp>
        <p:nvSpPr>
          <p:cNvPr id="212" name="Google Shape;212;p31"/>
          <p:cNvSpPr txBox="1"/>
          <p:nvPr/>
        </p:nvSpPr>
        <p:spPr>
          <a:xfrm>
            <a:off x="952375" y="9849550"/>
            <a:ext cx="2247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3000">
                <a:latin typeface="Geist Mono"/>
                <a:ea typeface="Geist Mono"/>
                <a:cs typeface="Geist Mono"/>
                <a:sym typeface="Geist Mono"/>
              </a:rPr>
              <a:t>If we can't tie our work to one of these four outcomes, </a:t>
            </a:r>
            <a:r>
              <a:rPr b="1" lang="en-US" sz="3000">
                <a:latin typeface="Geist Mono"/>
                <a:ea typeface="Geist Mono"/>
                <a:cs typeface="Geist Mono"/>
                <a:sym typeface="Geist Mono"/>
              </a:rPr>
              <a:t>we don't do the project</a:t>
            </a:r>
            <a:endParaRPr b="1" sz="3000">
              <a:latin typeface="Geist Mono"/>
              <a:ea typeface="Geist Mono"/>
              <a:cs typeface="Geist Mono"/>
              <a:sym typeface="Geist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/>
        </p:nvSpPr>
        <p:spPr>
          <a:xfrm>
            <a:off x="1081012" y="771537"/>
            <a:ext cx="22060208" cy="3058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i="0" lang="en-US" sz="10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now.</a:t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2286783" y="6703897"/>
            <a:ext cx="2929583" cy="1439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Anxiety is peaking. 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7913734" y="6674704"/>
            <a:ext cx="2929582" cy="1439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LatAm is Underserved</a:t>
            </a:r>
            <a:endParaRPr/>
          </a:p>
        </p:txBody>
      </p:sp>
      <p:sp>
        <p:nvSpPr>
          <p:cNvPr id="220" name="Google Shape;220;p32"/>
          <p:cNvSpPr txBox="1"/>
          <p:nvPr/>
        </p:nvSpPr>
        <p:spPr>
          <a:xfrm>
            <a:off x="13540684" y="6703897"/>
            <a:ext cx="2929582" cy="1439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Solid global case studies</a:t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19167634" y="6674704"/>
            <a:ext cx="2929583" cy="1439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We’ve done the hard part</a:t>
            </a:r>
            <a:endParaRPr/>
          </a:p>
        </p:txBody>
      </p:sp>
      <p:sp>
        <p:nvSpPr>
          <p:cNvPr id="222" name="Google Shape;222;p32"/>
          <p:cNvSpPr txBox="1"/>
          <p:nvPr/>
        </p:nvSpPr>
        <p:spPr>
          <a:xfrm>
            <a:off x="1759240" y="8358189"/>
            <a:ext cx="3984669" cy="26229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 enterprise CEO fears being left behind. </a:t>
            </a:r>
            <a:b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They’ll pay for clarity</a:t>
            </a: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7386190" y="8358189"/>
            <a:ext cx="3984670" cy="26229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Traditional consultants don't understand AI, nor internal teams.</a:t>
            </a:r>
            <a:b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 AI players lack business depth</a:t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13013140" y="8358189"/>
            <a:ext cx="3984670" cy="26229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 global franchises operators like Marriot, Burger King </a:t>
            </a:r>
            <a:r>
              <a:rPr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impose</a:t>
            </a:r>
            <a:r>
              <a:rPr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legacy systems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These are our 1st customers.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18640091" y="8358189"/>
            <a:ext cx="3984669" cy="26229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68 interviews, 1 proven client with upsell, working methodology.</a:t>
            </a:r>
            <a:b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The same team diagnose and implement</a:t>
            </a:r>
            <a:endParaRPr/>
          </a:p>
        </p:txBody>
      </p:sp>
      <p:sp>
        <p:nvSpPr>
          <p:cNvPr id="226" name="Google Shape;226;p32"/>
          <p:cNvSpPr/>
          <p:nvPr/>
        </p:nvSpPr>
        <p:spPr>
          <a:xfrm>
            <a:off x="3150803" y="5157345"/>
            <a:ext cx="1201543" cy="1331765"/>
          </a:xfrm>
          <a:custGeom>
            <a:rect b="b" l="l" r="r" t="t"/>
            <a:pathLst>
              <a:path extrusionOk="0" h="21152" w="21309">
                <a:moveTo>
                  <a:pt x="9939" y="1"/>
                </a:moveTo>
                <a:cubicBezTo>
                  <a:pt x="7962" y="20"/>
                  <a:pt x="5969" y="359"/>
                  <a:pt x="4339" y="1132"/>
                </a:cubicBezTo>
                <a:cubicBezTo>
                  <a:pt x="957" y="2738"/>
                  <a:pt x="-278" y="6191"/>
                  <a:pt x="52" y="9553"/>
                </a:cubicBezTo>
                <a:cubicBezTo>
                  <a:pt x="418" y="13269"/>
                  <a:pt x="3297" y="14998"/>
                  <a:pt x="4598" y="14799"/>
                </a:cubicBezTo>
                <a:cubicBezTo>
                  <a:pt x="6073" y="14579"/>
                  <a:pt x="5971" y="15207"/>
                  <a:pt x="6672" y="15336"/>
                </a:cubicBezTo>
                <a:cubicBezTo>
                  <a:pt x="8130" y="15599"/>
                  <a:pt x="9004" y="14483"/>
                  <a:pt x="9508" y="14096"/>
                </a:cubicBezTo>
                <a:cubicBezTo>
                  <a:pt x="9532" y="14698"/>
                  <a:pt x="9557" y="15433"/>
                  <a:pt x="9575" y="16195"/>
                </a:cubicBezTo>
                <a:cubicBezTo>
                  <a:pt x="9611" y="17710"/>
                  <a:pt x="9803" y="18274"/>
                  <a:pt x="11140" y="18714"/>
                </a:cubicBezTo>
                <a:cubicBezTo>
                  <a:pt x="12477" y="19155"/>
                  <a:pt x="18197" y="21056"/>
                  <a:pt x="18197" y="21056"/>
                </a:cubicBezTo>
                <a:cubicBezTo>
                  <a:pt x="20452" y="21598"/>
                  <a:pt x="20117" y="19708"/>
                  <a:pt x="19889" y="19042"/>
                </a:cubicBezTo>
                <a:cubicBezTo>
                  <a:pt x="19691" y="18467"/>
                  <a:pt x="19937" y="17968"/>
                  <a:pt x="20075" y="17726"/>
                </a:cubicBezTo>
                <a:cubicBezTo>
                  <a:pt x="20045" y="17726"/>
                  <a:pt x="20015" y="17721"/>
                  <a:pt x="19985" y="17716"/>
                </a:cubicBezTo>
                <a:cubicBezTo>
                  <a:pt x="19907" y="17694"/>
                  <a:pt x="19852" y="17639"/>
                  <a:pt x="19822" y="17575"/>
                </a:cubicBezTo>
                <a:cubicBezTo>
                  <a:pt x="19804" y="17537"/>
                  <a:pt x="19745" y="17521"/>
                  <a:pt x="19709" y="17548"/>
                </a:cubicBezTo>
                <a:cubicBezTo>
                  <a:pt x="19637" y="17596"/>
                  <a:pt x="19559" y="17624"/>
                  <a:pt x="19475" y="17614"/>
                </a:cubicBezTo>
                <a:cubicBezTo>
                  <a:pt x="19397" y="17603"/>
                  <a:pt x="19318" y="17571"/>
                  <a:pt x="19276" y="17506"/>
                </a:cubicBezTo>
                <a:cubicBezTo>
                  <a:pt x="19264" y="17495"/>
                  <a:pt x="19258" y="17479"/>
                  <a:pt x="19252" y="17463"/>
                </a:cubicBezTo>
                <a:cubicBezTo>
                  <a:pt x="19234" y="17425"/>
                  <a:pt x="19181" y="17409"/>
                  <a:pt x="19145" y="17431"/>
                </a:cubicBezTo>
                <a:cubicBezTo>
                  <a:pt x="19073" y="17468"/>
                  <a:pt x="18966" y="17506"/>
                  <a:pt x="18810" y="17479"/>
                </a:cubicBezTo>
                <a:cubicBezTo>
                  <a:pt x="18690" y="17458"/>
                  <a:pt x="18618" y="17388"/>
                  <a:pt x="18576" y="17291"/>
                </a:cubicBezTo>
                <a:cubicBezTo>
                  <a:pt x="18558" y="17254"/>
                  <a:pt x="18497" y="17238"/>
                  <a:pt x="18461" y="17265"/>
                </a:cubicBezTo>
                <a:cubicBezTo>
                  <a:pt x="18371" y="17324"/>
                  <a:pt x="18257" y="17345"/>
                  <a:pt x="18107" y="17313"/>
                </a:cubicBezTo>
                <a:cubicBezTo>
                  <a:pt x="17999" y="17292"/>
                  <a:pt x="17916" y="17238"/>
                  <a:pt x="17856" y="17157"/>
                </a:cubicBezTo>
                <a:cubicBezTo>
                  <a:pt x="17844" y="17136"/>
                  <a:pt x="17832" y="17120"/>
                  <a:pt x="17820" y="17098"/>
                </a:cubicBezTo>
                <a:cubicBezTo>
                  <a:pt x="17802" y="17055"/>
                  <a:pt x="17742" y="17038"/>
                  <a:pt x="17700" y="17065"/>
                </a:cubicBezTo>
                <a:cubicBezTo>
                  <a:pt x="17587" y="17140"/>
                  <a:pt x="17424" y="17168"/>
                  <a:pt x="17202" y="17125"/>
                </a:cubicBezTo>
                <a:cubicBezTo>
                  <a:pt x="17052" y="17093"/>
                  <a:pt x="16939" y="17023"/>
                  <a:pt x="16861" y="16910"/>
                </a:cubicBezTo>
                <a:cubicBezTo>
                  <a:pt x="16843" y="16884"/>
                  <a:pt x="16830" y="16857"/>
                  <a:pt x="16818" y="16830"/>
                </a:cubicBezTo>
                <a:cubicBezTo>
                  <a:pt x="16800" y="16787"/>
                  <a:pt x="16739" y="16769"/>
                  <a:pt x="16704" y="16796"/>
                </a:cubicBezTo>
                <a:cubicBezTo>
                  <a:pt x="16698" y="16802"/>
                  <a:pt x="16693" y="16803"/>
                  <a:pt x="16687" y="16808"/>
                </a:cubicBezTo>
                <a:cubicBezTo>
                  <a:pt x="16543" y="16894"/>
                  <a:pt x="16362" y="16914"/>
                  <a:pt x="16164" y="16877"/>
                </a:cubicBezTo>
                <a:cubicBezTo>
                  <a:pt x="15972" y="16834"/>
                  <a:pt x="15865" y="16711"/>
                  <a:pt x="15817" y="16571"/>
                </a:cubicBezTo>
                <a:cubicBezTo>
                  <a:pt x="15799" y="16528"/>
                  <a:pt x="15745" y="16508"/>
                  <a:pt x="15703" y="16534"/>
                </a:cubicBezTo>
                <a:cubicBezTo>
                  <a:pt x="15601" y="16599"/>
                  <a:pt x="15456" y="16631"/>
                  <a:pt x="15264" y="16588"/>
                </a:cubicBezTo>
                <a:cubicBezTo>
                  <a:pt x="15114" y="16556"/>
                  <a:pt x="15001" y="16479"/>
                  <a:pt x="14929" y="16367"/>
                </a:cubicBezTo>
                <a:cubicBezTo>
                  <a:pt x="14881" y="16291"/>
                  <a:pt x="14858" y="16212"/>
                  <a:pt x="14852" y="16132"/>
                </a:cubicBezTo>
                <a:cubicBezTo>
                  <a:pt x="14834" y="16116"/>
                  <a:pt x="14816" y="16094"/>
                  <a:pt x="14798" y="16078"/>
                </a:cubicBezTo>
                <a:cubicBezTo>
                  <a:pt x="14588" y="15895"/>
                  <a:pt x="14468" y="15643"/>
                  <a:pt x="14468" y="15380"/>
                </a:cubicBezTo>
                <a:lnTo>
                  <a:pt x="14474" y="14138"/>
                </a:lnTo>
                <a:cubicBezTo>
                  <a:pt x="14474" y="13875"/>
                  <a:pt x="14233" y="13661"/>
                  <a:pt x="13939" y="13661"/>
                </a:cubicBezTo>
                <a:lnTo>
                  <a:pt x="13724" y="13661"/>
                </a:lnTo>
                <a:cubicBezTo>
                  <a:pt x="13724" y="13661"/>
                  <a:pt x="13400" y="14633"/>
                  <a:pt x="12170" y="14655"/>
                </a:cubicBezTo>
                <a:cubicBezTo>
                  <a:pt x="11433" y="14666"/>
                  <a:pt x="10851" y="14000"/>
                  <a:pt x="10581" y="13312"/>
                </a:cubicBezTo>
                <a:cubicBezTo>
                  <a:pt x="12272" y="12292"/>
                  <a:pt x="12633" y="13484"/>
                  <a:pt x="13748" y="13484"/>
                </a:cubicBezTo>
                <a:lnTo>
                  <a:pt x="14024" y="13489"/>
                </a:lnTo>
                <a:cubicBezTo>
                  <a:pt x="14378" y="13494"/>
                  <a:pt x="14665" y="13752"/>
                  <a:pt x="14665" y="14069"/>
                </a:cubicBezTo>
                <a:lnTo>
                  <a:pt x="14672" y="14987"/>
                </a:lnTo>
                <a:cubicBezTo>
                  <a:pt x="14672" y="15095"/>
                  <a:pt x="14695" y="15202"/>
                  <a:pt x="14743" y="15304"/>
                </a:cubicBezTo>
                <a:cubicBezTo>
                  <a:pt x="14773" y="15369"/>
                  <a:pt x="14815" y="15422"/>
                  <a:pt x="14863" y="15439"/>
                </a:cubicBezTo>
                <a:cubicBezTo>
                  <a:pt x="14959" y="15283"/>
                  <a:pt x="15157" y="15110"/>
                  <a:pt x="15469" y="15158"/>
                </a:cubicBezTo>
                <a:cubicBezTo>
                  <a:pt x="15601" y="15174"/>
                  <a:pt x="15709" y="15235"/>
                  <a:pt x="15787" y="15331"/>
                </a:cubicBezTo>
                <a:cubicBezTo>
                  <a:pt x="15805" y="15353"/>
                  <a:pt x="15816" y="15374"/>
                  <a:pt x="15828" y="15395"/>
                </a:cubicBezTo>
                <a:cubicBezTo>
                  <a:pt x="15852" y="15438"/>
                  <a:pt x="15912" y="15449"/>
                  <a:pt x="15948" y="15417"/>
                </a:cubicBezTo>
                <a:cubicBezTo>
                  <a:pt x="15960" y="15406"/>
                  <a:pt x="15972" y="15401"/>
                  <a:pt x="15984" y="15390"/>
                </a:cubicBezTo>
                <a:cubicBezTo>
                  <a:pt x="16104" y="15309"/>
                  <a:pt x="16248" y="15283"/>
                  <a:pt x="16404" y="15309"/>
                </a:cubicBezTo>
                <a:cubicBezTo>
                  <a:pt x="16548" y="15331"/>
                  <a:pt x="16662" y="15395"/>
                  <a:pt x="16734" y="15502"/>
                </a:cubicBezTo>
                <a:cubicBezTo>
                  <a:pt x="16740" y="15513"/>
                  <a:pt x="16746" y="15518"/>
                  <a:pt x="16752" y="15529"/>
                </a:cubicBezTo>
                <a:cubicBezTo>
                  <a:pt x="16776" y="15572"/>
                  <a:pt x="16836" y="15573"/>
                  <a:pt x="16872" y="15541"/>
                </a:cubicBezTo>
                <a:cubicBezTo>
                  <a:pt x="16962" y="15460"/>
                  <a:pt x="17082" y="15406"/>
                  <a:pt x="17232" y="15422"/>
                </a:cubicBezTo>
                <a:cubicBezTo>
                  <a:pt x="17388" y="15438"/>
                  <a:pt x="17508" y="15492"/>
                  <a:pt x="17586" y="15583"/>
                </a:cubicBezTo>
                <a:cubicBezTo>
                  <a:pt x="17592" y="15588"/>
                  <a:pt x="17591" y="15594"/>
                  <a:pt x="17597" y="15600"/>
                </a:cubicBezTo>
                <a:cubicBezTo>
                  <a:pt x="17627" y="15637"/>
                  <a:pt x="17681" y="15637"/>
                  <a:pt x="17717" y="15605"/>
                </a:cubicBezTo>
                <a:cubicBezTo>
                  <a:pt x="17807" y="15513"/>
                  <a:pt x="17933" y="15460"/>
                  <a:pt x="18107" y="15465"/>
                </a:cubicBezTo>
                <a:cubicBezTo>
                  <a:pt x="18227" y="15471"/>
                  <a:pt x="18329" y="15513"/>
                  <a:pt x="18401" y="15588"/>
                </a:cubicBezTo>
                <a:cubicBezTo>
                  <a:pt x="18413" y="15599"/>
                  <a:pt x="18420" y="15611"/>
                  <a:pt x="18426" y="15622"/>
                </a:cubicBezTo>
                <a:cubicBezTo>
                  <a:pt x="18456" y="15659"/>
                  <a:pt x="18510" y="15669"/>
                  <a:pt x="18546" y="15637"/>
                </a:cubicBezTo>
                <a:cubicBezTo>
                  <a:pt x="18624" y="15567"/>
                  <a:pt x="18725" y="15523"/>
                  <a:pt x="18857" y="15534"/>
                </a:cubicBezTo>
                <a:cubicBezTo>
                  <a:pt x="18965" y="15540"/>
                  <a:pt x="19060" y="15588"/>
                  <a:pt x="19132" y="15664"/>
                </a:cubicBezTo>
                <a:cubicBezTo>
                  <a:pt x="19144" y="15674"/>
                  <a:pt x="19156" y="15691"/>
                  <a:pt x="19162" y="15702"/>
                </a:cubicBezTo>
                <a:cubicBezTo>
                  <a:pt x="19192" y="15745"/>
                  <a:pt x="19260" y="15745"/>
                  <a:pt x="19290" y="15707"/>
                </a:cubicBezTo>
                <a:cubicBezTo>
                  <a:pt x="19356" y="15616"/>
                  <a:pt x="19445" y="15556"/>
                  <a:pt x="19559" y="15556"/>
                </a:cubicBezTo>
                <a:cubicBezTo>
                  <a:pt x="19685" y="15556"/>
                  <a:pt x="19763" y="15605"/>
                  <a:pt x="19810" y="15648"/>
                </a:cubicBezTo>
                <a:cubicBezTo>
                  <a:pt x="19840" y="15681"/>
                  <a:pt x="19900" y="15681"/>
                  <a:pt x="19930" y="15648"/>
                </a:cubicBezTo>
                <a:cubicBezTo>
                  <a:pt x="19972" y="15600"/>
                  <a:pt x="20015" y="15572"/>
                  <a:pt x="20069" y="15561"/>
                </a:cubicBezTo>
                <a:cubicBezTo>
                  <a:pt x="20153" y="15540"/>
                  <a:pt x="20219" y="15561"/>
                  <a:pt x="20255" y="15583"/>
                </a:cubicBezTo>
                <a:cubicBezTo>
                  <a:pt x="20285" y="15599"/>
                  <a:pt x="20321" y="15594"/>
                  <a:pt x="20345" y="15573"/>
                </a:cubicBezTo>
                <a:cubicBezTo>
                  <a:pt x="20351" y="15568"/>
                  <a:pt x="20363" y="15562"/>
                  <a:pt x="20369" y="15551"/>
                </a:cubicBezTo>
                <a:cubicBezTo>
                  <a:pt x="20429" y="15513"/>
                  <a:pt x="20494" y="15492"/>
                  <a:pt x="20560" y="15492"/>
                </a:cubicBezTo>
                <a:cubicBezTo>
                  <a:pt x="20530" y="15337"/>
                  <a:pt x="20435" y="14713"/>
                  <a:pt x="20854" y="14326"/>
                </a:cubicBezTo>
                <a:cubicBezTo>
                  <a:pt x="21322" y="13886"/>
                  <a:pt x="20375" y="14129"/>
                  <a:pt x="20105" y="14010"/>
                </a:cubicBezTo>
                <a:cubicBezTo>
                  <a:pt x="19529" y="13758"/>
                  <a:pt x="19504" y="13043"/>
                  <a:pt x="19996" y="12414"/>
                </a:cubicBezTo>
                <a:cubicBezTo>
                  <a:pt x="20488" y="11786"/>
                  <a:pt x="21292" y="10981"/>
                  <a:pt x="21310" y="10901"/>
                </a:cubicBezTo>
                <a:cubicBezTo>
                  <a:pt x="21322" y="10852"/>
                  <a:pt x="20794" y="10084"/>
                  <a:pt x="20440" y="9639"/>
                </a:cubicBezTo>
                <a:cubicBezTo>
                  <a:pt x="20014" y="9102"/>
                  <a:pt x="20152" y="8436"/>
                  <a:pt x="20500" y="7867"/>
                </a:cubicBezTo>
                <a:cubicBezTo>
                  <a:pt x="20722" y="7507"/>
                  <a:pt x="20764" y="7012"/>
                  <a:pt x="20536" y="6153"/>
                </a:cubicBezTo>
                <a:cubicBezTo>
                  <a:pt x="20044" y="4327"/>
                  <a:pt x="18544" y="1556"/>
                  <a:pt x="14605" y="546"/>
                </a:cubicBezTo>
                <a:cubicBezTo>
                  <a:pt x="13444" y="250"/>
                  <a:pt x="12131" y="60"/>
                  <a:pt x="10784" y="12"/>
                </a:cubicBezTo>
                <a:cubicBezTo>
                  <a:pt x="10503" y="3"/>
                  <a:pt x="10221" y="-2"/>
                  <a:pt x="9939" y="1"/>
                </a:cubicBezTo>
                <a:close/>
                <a:moveTo>
                  <a:pt x="18769" y="8315"/>
                </a:moveTo>
                <a:cubicBezTo>
                  <a:pt x="19030" y="8404"/>
                  <a:pt x="18511" y="9127"/>
                  <a:pt x="18396" y="9639"/>
                </a:cubicBezTo>
                <a:cubicBezTo>
                  <a:pt x="18096" y="10965"/>
                  <a:pt x="19481" y="11341"/>
                  <a:pt x="18660" y="11658"/>
                </a:cubicBezTo>
                <a:cubicBezTo>
                  <a:pt x="18300" y="11797"/>
                  <a:pt x="16812" y="11234"/>
                  <a:pt x="16722" y="9988"/>
                </a:cubicBezTo>
                <a:cubicBezTo>
                  <a:pt x="16632" y="8742"/>
                  <a:pt x="18114" y="8425"/>
                  <a:pt x="18606" y="8318"/>
                </a:cubicBezTo>
                <a:cubicBezTo>
                  <a:pt x="18678" y="8303"/>
                  <a:pt x="18731" y="8302"/>
                  <a:pt x="18769" y="8315"/>
                </a:cubicBezTo>
                <a:close/>
                <a:moveTo>
                  <a:pt x="15292" y="15340"/>
                </a:moveTo>
                <a:cubicBezTo>
                  <a:pt x="15056" y="15365"/>
                  <a:pt x="14975" y="15584"/>
                  <a:pt x="14965" y="15622"/>
                </a:cubicBezTo>
                <a:lnTo>
                  <a:pt x="14953" y="15680"/>
                </a:lnTo>
                <a:lnTo>
                  <a:pt x="14953" y="15702"/>
                </a:lnTo>
                <a:cubicBezTo>
                  <a:pt x="14953" y="15729"/>
                  <a:pt x="14965" y="15750"/>
                  <a:pt x="14995" y="15756"/>
                </a:cubicBezTo>
                <a:cubicBezTo>
                  <a:pt x="15144" y="15788"/>
                  <a:pt x="15470" y="15851"/>
                  <a:pt x="15602" y="15878"/>
                </a:cubicBezTo>
                <a:cubicBezTo>
                  <a:pt x="15632" y="15884"/>
                  <a:pt x="15667" y="15863"/>
                  <a:pt x="15667" y="15836"/>
                </a:cubicBezTo>
                <a:cubicBezTo>
                  <a:pt x="15667" y="15826"/>
                  <a:pt x="15667" y="15809"/>
                  <a:pt x="15667" y="15798"/>
                </a:cubicBezTo>
                <a:lnTo>
                  <a:pt x="15667" y="15776"/>
                </a:lnTo>
                <a:lnTo>
                  <a:pt x="15667" y="15756"/>
                </a:lnTo>
                <a:cubicBezTo>
                  <a:pt x="15667" y="15643"/>
                  <a:pt x="15649" y="15519"/>
                  <a:pt x="15583" y="15439"/>
                </a:cubicBezTo>
                <a:cubicBezTo>
                  <a:pt x="15541" y="15385"/>
                  <a:pt x="15481" y="15352"/>
                  <a:pt x="15403" y="15341"/>
                </a:cubicBezTo>
                <a:cubicBezTo>
                  <a:pt x="15363" y="15336"/>
                  <a:pt x="15326" y="15336"/>
                  <a:pt x="15292" y="15340"/>
                </a:cubicBezTo>
                <a:close/>
                <a:moveTo>
                  <a:pt x="16338" y="15492"/>
                </a:moveTo>
                <a:cubicBezTo>
                  <a:pt x="16236" y="15476"/>
                  <a:pt x="16153" y="15498"/>
                  <a:pt x="16081" y="15541"/>
                </a:cubicBezTo>
                <a:cubicBezTo>
                  <a:pt x="15931" y="15622"/>
                  <a:pt x="15883" y="15809"/>
                  <a:pt x="15871" y="15895"/>
                </a:cubicBezTo>
                <a:cubicBezTo>
                  <a:pt x="15866" y="15922"/>
                  <a:pt x="15883" y="15943"/>
                  <a:pt x="15913" y="15949"/>
                </a:cubicBezTo>
                <a:cubicBezTo>
                  <a:pt x="16027" y="15970"/>
                  <a:pt x="16314" y="16034"/>
                  <a:pt x="16518" y="16071"/>
                </a:cubicBezTo>
                <a:cubicBezTo>
                  <a:pt x="16542" y="16082"/>
                  <a:pt x="16572" y="16061"/>
                  <a:pt x="16578" y="16034"/>
                </a:cubicBezTo>
                <a:cubicBezTo>
                  <a:pt x="16596" y="15943"/>
                  <a:pt x="16627" y="15750"/>
                  <a:pt x="16531" y="15600"/>
                </a:cubicBezTo>
                <a:cubicBezTo>
                  <a:pt x="16489" y="15541"/>
                  <a:pt x="16422" y="15503"/>
                  <a:pt x="16338" y="15492"/>
                </a:cubicBezTo>
                <a:close/>
                <a:moveTo>
                  <a:pt x="17183" y="15605"/>
                </a:moveTo>
                <a:cubicBezTo>
                  <a:pt x="16907" y="15589"/>
                  <a:pt x="16807" y="15949"/>
                  <a:pt x="16777" y="16078"/>
                </a:cubicBezTo>
                <a:cubicBezTo>
                  <a:pt x="16771" y="16105"/>
                  <a:pt x="16788" y="16126"/>
                  <a:pt x="16818" y="16132"/>
                </a:cubicBezTo>
                <a:cubicBezTo>
                  <a:pt x="17004" y="16169"/>
                  <a:pt x="17190" y="16207"/>
                  <a:pt x="17382" y="16244"/>
                </a:cubicBezTo>
                <a:cubicBezTo>
                  <a:pt x="17412" y="16255"/>
                  <a:pt x="17441" y="16239"/>
                  <a:pt x="17447" y="16212"/>
                </a:cubicBezTo>
                <a:cubicBezTo>
                  <a:pt x="17471" y="16105"/>
                  <a:pt x="17521" y="15840"/>
                  <a:pt x="17401" y="15695"/>
                </a:cubicBezTo>
                <a:cubicBezTo>
                  <a:pt x="17359" y="15642"/>
                  <a:pt x="17285" y="15610"/>
                  <a:pt x="17183" y="15605"/>
                </a:cubicBezTo>
                <a:close/>
                <a:moveTo>
                  <a:pt x="18077" y="15648"/>
                </a:moveTo>
                <a:cubicBezTo>
                  <a:pt x="17807" y="15638"/>
                  <a:pt x="17730" y="15868"/>
                  <a:pt x="17652" y="16249"/>
                </a:cubicBezTo>
                <a:cubicBezTo>
                  <a:pt x="17646" y="16276"/>
                  <a:pt x="17663" y="16298"/>
                  <a:pt x="17693" y="16303"/>
                </a:cubicBezTo>
                <a:lnTo>
                  <a:pt x="17826" y="16330"/>
                </a:lnTo>
                <a:cubicBezTo>
                  <a:pt x="17946" y="16357"/>
                  <a:pt x="18066" y="16379"/>
                  <a:pt x="18180" y="16400"/>
                </a:cubicBezTo>
                <a:cubicBezTo>
                  <a:pt x="18210" y="16406"/>
                  <a:pt x="18240" y="16388"/>
                  <a:pt x="18246" y="16362"/>
                </a:cubicBezTo>
                <a:cubicBezTo>
                  <a:pt x="18252" y="16313"/>
                  <a:pt x="18264" y="16250"/>
                  <a:pt x="18270" y="16217"/>
                </a:cubicBezTo>
                <a:cubicBezTo>
                  <a:pt x="18294" y="16040"/>
                  <a:pt x="18306" y="15815"/>
                  <a:pt x="18216" y="15707"/>
                </a:cubicBezTo>
                <a:cubicBezTo>
                  <a:pt x="18186" y="15670"/>
                  <a:pt x="18137" y="15654"/>
                  <a:pt x="18077" y="15648"/>
                </a:cubicBezTo>
                <a:close/>
                <a:moveTo>
                  <a:pt x="20476" y="15690"/>
                </a:moveTo>
                <a:cubicBezTo>
                  <a:pt x="20416" y="15717"/>
                  <a:pt x="20421" y="15771"/>
                  <a:pt x="20421" y="15825"/>
                </a:cubicBezTo>
                <a:cubicBezTo>
                  <a:pt x="20409" y="16141"/>
                  <a:pt x="20404" y="16255"/>
                  <a:pt x="20326" y="16615"/>
                </a:cubicBezTo>
                <a:cubicBezTo>
                  <a:pt x="20320" y="16647"/>
                  <a:pt x="20344" y="16674"/>
                  <a:pt x="20380" y="16674"/>
                </a:cubicBezTo>
                <a:lnTo>
                  <a:pt x="20459" y="16674"/>
                </a:lnTo>
                <a:cubicBezTo>
                  <a:pt x="20483" y="16674"/>
                  <a:pt x="20505" y="16658"/>
                  <a:pt x="20511" y="16642"/>
                </a:cubicBezTo>
                <a:cubicBezTo>
                  <a:pt x="20535" y="16567"/>
                  <a:pt x="20590" y="16384"/>
                  <a:pt x="20614" y="16164"/>
                </a:cubicBezTo>
                <a:cubicBezTo>
                  <a:pt x="20644" y="15879"/>
                  <a:pt x="20620" y="15867"/>
                  <a:pt x="20614" y="15803"/>
                </a:cubicBezTo>
                <a:cubicBezTo>
                  <a:pt x="20596" y="15706"/>
                  <a:pt x="20536" y="15669"/>
                  <a:pt x="20476" y="15690"/>
                </a:cubicBezTo>
                <a:close/>
                <a:moveTo>
                  <a:pt x="18821" y="15722"/>
                </a:moveTo>
                <a:cubicBezTo>
                  <a:pt x="18617" y="15706"/>
                  <a:pt x="18526" y="15954"/>
                  <a:pt x="18473" y="16249"/>
                </a:cubicBezTo>
                <a:cubicBezTo>
                  <a:pt x="18467" y="16287"/>
                  <a:pt x="18456" y="16357"/>
                  <a:pt x="18450" y="16405"/>
                </a:cubicBezTo>
                <a:cubicBezTo>
                  <a:pt x="18444" y="16432"/>
                  <a:pt x="18461" y="16454"/>
                  <a:pt x="18491" y="16459"/>
                </a:cubicBezTo>
                <a:cubicBezTo>
                  <a:pt x="18665" y="16491"/>
                  <a:pt x="18827" y="16518"/>
                  <a:pt x="18977" y="16540"/>
                </a:cubicBezTo>
                <a:cubicBezTo>
                  <a:pt x="19007" y="16545"/>
                  <a:pt x="19037" y="16523"/>
                  <a:pt x="19037" y="16496"/>
                </a:cubicBezTo>
                <a:cubicBezTo>
                  <a:pt x="19043" y="16448"/>
                  <a:pt x="19049" y="16384"/>
                  <a:pt x="19055" y="16325"/>
                </a:cubicBezTo>
                <a:cubicBezTo>
                  <a:pt x="19061" y="16126"/>
                  <a:pt x="19103" y="15744"/>
                  <a:pt x="18821" y="15722"/>
                </a:cubicBezTo>
                <a:close/>
                <a:moveTo>
                  <a:pt x="20110" y="15744"/>
                </a:moveTo>
                <a:cubicBezTo>
                  <a:pt x="20008" y="15755"/>
                  <a:pt x="19984" y="15965"/>
                  <a:pt x="19972" y="16115"/>
                </a:cubicBezTo>
                <a:cubicBezTo>
                  <a:pt x="19960" y="16265"/>
                  <a:pt x="19913" y="16496"/>
                  <a:pt x="19895" y="16598"/>
                </a:cubicBezTo>
                <a:cubicBezTo>
                  <a:pt x="19889" y="16625"/>
                  <a:pt x="19912" y="16652"/>
                  <a:pt x="19942" y="16657"/>
                </a:cubicBezTo>
                <a:lnTo>
                  <a:pt x="20056" y="16669"/>
                </a:lnTo>
                <a:cubicBezTo>
                  <a:pt x="20086" y="16663"/>
                  <a:pt x="20110" y="16652"/>
                  <a:pt x="20116" y="16625"/>
                </a:cubicBezTo>
                <a:cubicBezTo>
                  <a:pt x="20134" y="16550"/>
                  <a:pt x="20176" y="16373"/>
                  <a:pt x="20200" y="16132"/>
                </a:cubicBezTo>
                <a:cubicBezTo>
                  <a:pt x="20230" y="15831"/>
                  <a:pt x="20212" y="15733"/>
                  <a:pt x="20110" y="15744"/>
                </a:cubicBezTo>
                <a:close/>
                <a:moveTo>
                  <a:pt x="19541" y="15749"/>
                </a:moveTo>
                <a:cubicBezTo>
                  <a:pt x="19427" y="15749"/>
                  <a:pt x="19319" y="16029"/>
                  <a:pt x="19265" y="16352"/>
                </a:cubicBezTo>
                <a:cubicBezTo>
                  <a:pt x="19253" y="16432"/>
                  <a:pt x="19241" y="16492"/>
                  <a:pt x="19235" y="16534"/>
                </a:cubicBezTo>
                <a:cubicBezTo>
                  <a:pt x="19229" y="16561"/>
                  <a:pt x="19252" y="16583"/>
                  <a:pt x="19282" y="16588"/>
                </a:cubicBezTo>
                <a:cubicBezTo>
                  <a:pt x="19324" y="16594"/>
                  <a:pt x="19367" y="16598"/>
                  <a:pt x="19409" y="16603"/>
                </a:cubicBezTo>
                <a:cubicBezTo>
                  <a:pt x="19469" y="16609"/>
                  <a:pt x="19565" y="16620"/>
                  <a:pt x="19625" y="16625"/>
                </a:cubicBezTo>
                <a:cubicBezTo>
                  <a:pt x="19655" y="16625"/>
                  <a:pt x="19679" y="16608"/>
                  <a:pt x="19685" y="16581"/>
                </a:cubicBezTo>
                <a:cubicBezTo>
                  <a:pt x="19697" y="16496"/>
                  <a:pt x="19726" y="16319"/>
                  <a:pt x="19726" y="16217"/>
                </a:cubicBezTo>
                <a:cubicBezTo>
                  <a:pt x="19738" y="16040"/>
                  <a:pt x="19727" y="15863"/>
                  <a:pt x="19649" y="15788"/>
                </a:cubicBezTo>
                <a:cubicBezTo>
                  <a:pt x="19625" y="15761"/>
                  <a:pt x="19589" y="15749"/>
                  <a:pt x="19541" y="15749"/>
                </a:cubicBezTo>
                <a:close/>
                <a:moveTo>
                  <a:pt x="15092" y="15964"/>
                </a:moveTo>
                <a:cubicBezTo>
                  <a:pt x="15062" y="15959"/>
                  <a:pt x="15024" y="15981"/>
                  <a:pt x="15024" y="16008"/>
                </a:cubicBezTo>
                <a:cubicBezTo>
                  <a:pt x="15018" y="16093"/>
                  <a:pt x="15025" y="16201"/>
                  <a:pt x="15079" y="16281"/>
                </a:cubicBezTo>
                <a:cubicBezTo>
                  <a:pt x="15127" y="16351"/>
                  <a:pt x="15193" y="16399"/>
                  <a:pt x="15289" y="16420"/>
                </a:cubicBezTo>
                <a:cubicBezTo>
                  <a:pt x="15469" y="16453"/>
                  <a:pt x="15684" y="16394"/>
                  <a:pt x="15708" y="16142"/>
                </a:cubicBezTo>
                <a:cubicBezTo>
                  <a:pt x="15708" y="16120"/>
                  <a:pt x="15691" y="16093"/>
                  <a:pt x="15667" y="16088"/>
                </a:cubicBezTo>
                <a:cubicBezTo>
                  <a:pt x="15427" y="16040"/>
                  <a:pt x="15248" y="15996"/>
                  <a:pt x="15092" y="15964"/>
                </a:cubicBezTo>
                <a:close/>
                <a:moveTo>
                  <a:pt x="15997" y="16147"/>
                </a:moveTo>
                <a:cubicBezTo>
                  <a:pt x="15961" y="16141"/>
                  <a:pt x="15931" y="16164"/>
                  <a:pt x="15931" y="16190"/>
                </a:cubicBezTo>
                <a:cubicBezTo>
                  <a:pt x="15925" y="16341"/>
                  <a:pt x="15943" y="16674"/>
                  <a:pt x="16243" y="16722"/>
                </a:cubicBezTo>
                <a:cubicBezTo>
                  <a:pt x="16626" y="16787"/>
                  <a:pt x="16728" y="16480"/>
                  <a:pt x="16758" y="16362"/>
                </a:cubicBezTo>
                <a:cubicBezTo>
                  <a:pt x="16764" y="16335"/>
                  <a:pt x="16747" y="16314"/>
                  <a:pt x="16717" y="16303"/>
                </a:cubicBezTo>
                <a:lnTo>
                  <a:pt x="15997" y="16147"/>
                </a:lnTo>
                <a:close/>
                <a:moveTo>
                  <a:pt x="17016" y="16367"/>
                </a:moveTo>
                <a:cubicBezTo>
                  <a:pt x="16986" y="16361"/>
                  <a:pt x="16957" y="16378"/>
                  <a:pt x="16951" y="16405"/>
                </a:cubicBezTo>
                <a:cubicBezTo>
                  <a:pt x="16933" y="16534"/>
                  <a:pt x="16903" y="16872"/>
                  <a:pt x="17226" y="16952"/>
                </a:cubicBezTo>
                <a:cubicBezTo>
                  <a:pt x="17604" y="17049"/>
                  <a:pt x="17741" y="16701"/>
                  <a:pt x="17777" y="16566"/>
                </a:cubicBezTo>
                <a:cubicBezTo>
                  <a:pt x="17783" y="16540"/>
                  <a:pt x="17766" y="16513"/>
                  <a:pt x="17736" y="16508"/>
                </a:cubicBezTo>
                <a:lnTo>
                  <a:pt x="17016" y="16367"/>
                </a:lnTo>
                <a:close/>
                <a:moveTo>
                  <a:pt x="18036" y="16566"/>
                </a:moveTo>
                <a:cubicBezTo>
                  <a:pt x="18006" y="16561"/>
                  <a:pt x="17982" y="16577"/>
                  <a:pt x="17976" y="16598"/>
                </a:cubicBezTo>
                <a:cubicBezTo>
                  <a:pt x="17940" y="16722"/>
                  <a:pt x="17861" y="17076"/>
                  <a:pt x="18137" y="17140"/>
                </a:cubicBezTo>
                <a:cubicBezTo>
                  <a:pt x="18389" y="17199"/>
                  <a:pt x="18497" y="16835"/>
                  <a:pt x="18527" y="16706"/>
                </a:cubicBezTo>
                <a:cubicBezTo>
                  <a:pt x="18533" y="16679"/>
                  <a:pt x="18516" y="16652"/>
                  <a:pt x="18486" y="16647"/>
                </a:cubicBezTo>
                <a:lnTo>
                  <a:pt x="18036" y="16566"/>
                </a:lnTo>
                <a:close/>
                <a:moveTo>
                  <a:pt x="18802" y="16696"/>
                </a:moveTo>
                <a:cubicBezTo>
                  <a:pt x="18772" y="16690"/>
                  <a:pt x="18748" y="16706"/>
                  <a:pt x="18742" y="16733"/>
                </a:cubicBezTo>
                <a:cubicBezTo>
                  <a:pt x="18700" y="16867"/>
                  <a:pt x="18630" y="17247"/>
                  <a:pt x="18870" y="17306"/>
                </a:cubicBezTo>
                <a:cubicBezTo>
                  <a:pt x="19128" y="17371"/>
                  <a:pt x="19222" y="16958"/>
                  <a:pt x="19252" y="16813"/>
                </a:cubicBezTo>
                <a:cubicBezTo>
                  <a:pt x="19258" y="16786"/>
                  <a:pt x="19235" y="16765"/>
                  <a:pt x="19211" y="16759"/>
                </a:cubicBezTo>
                <a:lnTo>
                  <a:pt x="18802" y="16696"/>
                </a:lnTo>
                <a:close/>
                <a:moveTo>
                  <a:pt x="19511" y="16796"/>
                </a:moveTo>
                <a:cubicBezTo>
                  <a:pt x="19481" y="16791"/>
                  <a:pt x="19457" y="16808"/>
                  <a:pt x="19451" y="16835"/>
                </a:cubicBezTo>
                <a:cubicBezTo>
                  <a:pt x="19415" y="16964"/>
                  <a:pt x="19318" y="17382"/>
                  <a:pt x="19492" y="17431"/>
                </a:cubicBezTo>
                <a:cubicBezTo>
                  <a:pt x="19666" y="17484"/>
                  <a:pt x="19799" y="17039"/>
                  <a:pt x="19835" y="16889"/>
                </a:cubicBezTo>
                <a:cubicBezTo>
                  <a:pt x="19841" y="16862"/>
                  <a:pt x="19822" y="16835"/>
                  <a:pt x="19786" y="16830"/>
                </a:cubicBezTo>
                <a:lnTo>
                  <a:pt x="19511" y="16796"/>
                </a:lnTo>
                <a:close/>
                <a:moveTo>
                  <a:pt x="20122" y="16850"/>
                </a:moveTo>
                <a:cubicBezTo>
                  <a:pt x="20098" y="16850"/>
                  <a:pt x="20075" y="16862"/>
                  <a:pt x="20069" y="16884"/>
                </a:cubicBezTo>
                <a:cubicBezTo>
                  <a:pt x="20051" y="16937"/>
                  <a:pt x="20014" y="17055"/>
                  <a:pt x="19972" y="17206"/>
                </a:cubicBezTo>
                <a:cubicBezTo>
                  <a:pt x="19912" y="17421"/>
                  <a:pt x="19907" y="17543"/>
                  <a:pt x="20135" y="17548"/>
                </a:cubicBezTo>
                <a:cubicBezTo>
                  <a:pt x="20243" y="17387"/>
                  <a:pt x="20362" y="17055"/>
                  <a:pt x="20410" y="16920"/>
                </a:cubicBezTo>
                <a:cubicBezTo>
                  <a:pt x="20422" y="16894"/>
                  <a:pt x="20397" y="16862"/>
                  <a:pt x="20361" y="16862"/>
                </a:cubicBezTo>
                <a:lnTo>
                  <a:pt x="20122" y="168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8743524" y="5160723"/>
            <a:ext cx="1270001" cy="127000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59" y="629"/>
                </a:moveTo>
                <a:cubicBezTo>
                  <a:pt x="16463" y="659"/>
                  <a:pt x="20975" y="5197"/>
                  <a:pt x="20974" y="10802"/>
                </a:cubicBezTo>
                <a:cubicBezTo>
                  <a:pt x="20972" y="16007"/>
                  <a:pt x="17040" y="20310"/>
                  <a:pt x="11990" y="20902"/>
                </a:cubicBezTo>
                <a:cubicBezTo>
                  <a:pt x="11880" y="20915"/>
                  <a:pt x="11812" y="20787"/>
                  <a:pt x="11884" y="20702"/>
                </a:cubicBezTo>
                <a:lnTo>
                  <a:pt x="12470" y="20011"/>
                </a:lnTo>
                <a:cubicBezTo>
                  <a:pt x="12556" y="19924"/>
                  <a:pt x="12662" y="19860"/>
                  <a:pt x="12778" y="19823"/>
                </a:cubicBezTo>
                <a:lnTo>
                  <a:pt x="13385" y="19629"/>
                </a:lnTo>
                <a:cubicBezTo>
                  <a:pt x="13476" y="19602"/>
                  <a:pt x="13539" y="19518"/>
                  <a:pt x="13539" y="19422"/>
                </a:cubicBezTo>
                <a:lnTo>
                  <a:pt x="13539" y="19382"/>
                </a:lnTo>
                <a:cubicBezTo>
                  <a:pt x="13539" y="19255"/>
                  <a:pt x="13635" y="19149"/>
                  <a:pt x="13762" y="19138"/>
                </a:cubicBezTo>
                <a:lnTo>
                  <a:pt x="13975" y="19120"/>
                </a:lnTo>
                <a:cubicBezTo>
                  <a:pt x="14134" y="19106"/>
                  <a:pt x="14285" y="19043"/>
                  <a:pt x="14406" y="18939"/>
                </a:cubicBezTo>
                <a:lnTo>
                  <a:pt x="16242" y="17314"/>
                </a:lnTo>
                <a:cubicBezTo>
                  <a:pt x="16358" y="17212"/>
                  <a:pt x="16454" y="17093"/>
                  <a:pt x="16530" y="16959"/>
                </a:cubicBezTo>
                <a:lnTo>
                  <a:pt x="17512" y="15208"/>
                </a:lnTo>
                <a:cubicBezTo>
                  <a:pt x="17584" y="15078"/>
                  <a:pt x="17608" y="14927"/>
                  <a:pt x="17578" y="14782"/>
                </a:cubicBezTo>
                <a:lnTo>
                  <a:pt x="17529" y="14541"/>
                </a:lnTo>
                <a:cubicBezTo>
                  <a:pt x="17482" y="14312"/>
                  <a:pt x="17310" y="14129"/>
                  <a:pt x="17084" y="14068"/>
                </a:cubicBezTo>
                <a:lnTo>
                  <a:pt x="15864" y="13809"/>
                </a:lnTo>
                <a:cubicBezTo>
                  <a:pt x="15686" y="13772"/>
                  <a:pt x="15538" y="13650"/>
                  <a:pt x="15465" y="13483"/>
                </a:cubicBezTo>
                <a:lnTo>
                  <a:pt x="15363" y="13251"/>
                </a:lnTo>
                <a:cubicBezTo>
                  <a:pt x="15293" y="13091"/>
                  <a:pt x="15152" y="12972"/>
                  <a:pt x="14983" y="12930"/>
                </a:cubicBezTo>
                <a:lnTo>
                  <a:pt x="14227" y="12741"/>
                </a:lnTo>
                <a:cubicBezTo>
                  <a:pt x="14139" y="12719"/>
                  <a:pt x="14058" y="12676"/>
                  <a:pt x="13990" y="12616"/>
                </a:cubicBezTo>
                <a:lnTo>
                  <a:pt x="13449" y="12159"/>
                </a:lnTo>
                <a:cubicBezTo>
                  <a:pt x="13354" y="12079"/>
                  <a:pt x="13234" y="12036"/>
                  <a:pt x="13109" y="12038"/>
                </a:cubicBezTo>
                <a:lnTo>
                  <a:pt x="12244" y="12051"/>
                </a:lnTo>
                <a:cubicBezTo>
                  <a:pt x="12116" y="12050"/>
                  <a:pt x="11990" y="12024"/>
                  <a:pt x="11874" y="11973"/>
                </a:cubicBezTo>
                <a:lnTo>
                  <a:pt x="11613" y="11860"/>
                </a:lnTo>
                <a:cubicBezTo>
                  <a:pt x="11518" y="11819"/>
                  <a:pt x="11410" y="11825"/>
                  <a:pt x="11319" y="11875"/>
                </a:cubicBezTo>
                <a:lnTo>
                  <a:pt x="10557" y="12210"/>
                </a:lnTo>
                <a:cubicBezTo>
                  <a:pt x="10443" y="12272"/>
                  <a:pt x="10310" y="12283"/>
                  <a:pt x="10188" y="12240"/>
                </a:cubicBezTo>
                <a:lnTo>
                  <a:pt x="9994" y="12173"/>
                </a:lnTo>
                <a:cubicBezTo>
                  <a:pt x="9945" y="12156"/>
                  <a:pt x="9892" y="12159"/>
                  <a:pt x="9846" y="12181"/>
                </a:cubicBezTo>
                <a:lnTo>
                  <a:pt x="9728" y="12237"/>
                </a:lnTo>
                <a:cubicBezTo>
                  <a:pt x="9617" y="12291"/>
                  <a:pt x="9483" y="12259"/>
                  <a:pt x="9410" y="12159"/>
                </a:cubicBezTo>
                <a:lnTo>
                  <a:pt x="9321" y="12078"/>
                </a:lnTo>
                <a:cubicBezTo>
                  <a:pt x="9223" y="11988"/>
                  <a:pt x="9174" y="11857"/>
                  <a:pt x="9187" y="11725"/>
                </a:cubicBezTo>
                <a:lnTo>
                  <a:pt x="9219" y="11395"/>
                </a:lnTo>
                <a:cubicBezTo>
                  <a:pt x="9230" y="11289"/>
                  <a:pt x="9198" y="11184"/>
                  <a:pt x="9131" y="11101"/>
                </a:cubicBezTo>
                <a:lnTo>
                  <a:pt x="9082" y="11040"/>
                </a:lnTo>
                <a:cubicBezTo>
                  <a:pt x="9011" y="10951"/>
                  <a:pt x="8905" y="10895"/>
                  <a:pt x="8791" y="10885"/>
                </a:cubicBezTo>
                <a:lnTo>
                  <a:pt x="8616" y="10869"/>
                </a:lnTo>
                <a:cubicBezTo>
                  <a:pt x="8497" y="10859"/>
                  <a:pt x="8418" y="10741"/>
                  <a:pt x="8457" y="10628"/>
                </a:cubicBezTo>
                <a:lnTo>
                  <a:pt x="8602" y="10198"/>
                </a:lnTo>
                <a:cubicBezTo>
                  <a:pt x="8648" y="10061"/>
                  <a:pt x="8552" y="9918"/>
                  <a:pt x="8408" y="9909"/>
                </a:cubicBezTo>
                <a:lnTo>
                  <a:pt x="8340" y="9904"/>
                </a:lnTo>
                <a:cubicBezTo>
                  <a:pt x="8217" y="9896"/>
                  <a:pt x="8098" y="9956"/>
                  <a:pt x="8032" y="10061"/>
                </a:cubicBezTo>
                <a:lnTo>
                  <a:pt x="7938" y="10213"/>
                </a:lnTo>
                <a:cubicBezTo>
                  <a:pt x="7870" y="10322"/>
                  <a:pt x="7751" y="10391"/>
                  <a:pt x="7623" y="10396"/>
                </a:cubicBezTo>
                <a:lnTo>
                  <a:pt x="7486" y="10401"/>
                </a:lnTo>
                <a:cubicBezTo>
                  <a:pt x="7303" y="10408"/>
                  <a:pt x="7130" y="10320"/>
                  <a:pt x="7030" y="10168"/>
                </a:cubicBezTo>
                <a:cubicBezTo>
                  <a:pt x="6810" y="9833"/>
                  <a:pt x="6678" y="9147"/>
                  <a:pt x="7420" y="8469"/>
                </a:cubicBezTo>
                <a:cubicBezTo>
                  <a:pt x="7520" y="8377"/>
                  <a:pt x="7662" y="8346"/>
                  <a:pt x="7792" y="8386"/>
                </a:cubicBezTo>
                <a:cubicBezTo>
                  <a:pt x="7977" y="8443"/>
                  <a:pt x="8151" y="8494"/>
                  <a:pt x="8213" y="8516"/>
                </a:cubicBezTo>
                <a:cubicBezTo>
                  <a:pt x="8271" y="8535"/>
                  <a:pt x="8334" y="8499"/>
                  <a:pt x="8343" y="8438"/>
                </a:cubicBezTo>
                <a:lnTo>
                  <a:pt x="8365" y="8288"/>
                </a:lnTo>
                <a:cubicBezTo>
                  <a:pt x="8374" y="8231"/>
                  <a:pt x="8430" y="8194"/>
                  <a:pt x="8485" y="8207"/>
                </a:cubicBezTo>
                <a:lnTo>
                  <a:pt x="9092" y="8338"/>
                </a:lnTo>
                <a:cubicBezTo>
                  <a:pt x="9208" y="8363"/>
                  <a:pt x="9297" y="8457"/>
                  <a:pt x="9317" y="8573"/>
                </a:cubicBezTo>
                <a:lnTo>
                  <a:pt x="9366" y="8859"/>
                </a:lnTo>
                <a:cubicBezTo>
                  <a:pt x="9379" y="8930"/>
                  <a:pt x="9418" y="8992"/>
                  <a:pt x="9476" y="9035"/>
                </a:cubicBezTo>
                <a:lnTo>
                  <a:pt x="9660" y="9174"/>
                </a:lnTo>
                <a:cubicBezTo>
                  <a:pt x="9751" y="9242"/>
                  <a:pt x="9882" y="9198"/>
                  <a:pt x="9914" y="9089"/>
                </a:cubicBezTo>
                <a:lnTo>
                  <a:pt x="9945" y="8984"/>
                </a:lnTo>
                <a:cubicBezTo>
                  <a:pt x="9956" y="8943"/>
                  <a:pt x="9961" y="8901"/>
                  <a:pt x="9955" y="8859"/>
                </a:cubicBezTo>
                <a:lnTo>
                  <a:pt x="9895" y="8438"/>
                </a:lnTo>
                <a:cubicBezTo>
                  <a:pt x="9852" y="8128"/>
                  <a:pt x="9991" y="7821"/>
                  <a:pt x="10252" y="7649"/>
                </a:cubicBezTo>
                <a:lnTo>
                  <a:pt x="10509" y="7478"/>
                </a:lnTo>
                <a:cubicBezTo>
                  <a:pt x="10596" y="7420"/>
                  <a:pt x="10660" y="7334"/>
                  <a:pt x="10690" y="7234"/>
                </a:cubicBezTo>
                <a:lnTo>
                  <a:pt x="10847" y="6717"/>
                </a:lnTo>
                <a:cubicBezTo>
                  <a:pt x="10916" y="6491"/>
                  <a:pt x="11077" y="6303"/>
                  <a:pt x="11290" y="6201"/>
                </a:cubicBezTo>
                <a:lnTo>
                  <a:pt x="11593" y="6058"/>
                </a:lnTo>
                <a:cubicBezTo>
                  <a:pt x="11667" y="6023"/>
                  <a:pt x="11731" y="5968"/>
                  <a:pt x="11777" y="5900"/>
                </a:cubicBezTo>
                <a:lnTo>
                  <a:pt x="11877" y="5753"/>
                </a:lnTo>
                <a:cubicBezTo>
                  <a:pt x="11922" y="5688"/>
                  <a:pt x="12021" y="5699"/>
                  <a:pt x="12051" y="5772"/>
                </a:cubicBezTo>
                <a:lnTo>
                  <a:pt x="12053" y="5774"/>
                </a:lnTo>
                <a:cubicBezTo>
                  <a:pt x="12077" y="5833"/>
                  <a:pt x="12147" y="5854"/>
                  <a:pt x="12200" y="5818"/>
                </a:cubicBezTo>
                <a:lnTo>
                  <a:pt x="12535" y="5589"/>
                </a:lnTo>
                <a:cubicBezTo>
                  <a:pt x="12634" y="5522"/>
                  <a:pt x="12622" y="5374"/>
                  <a:pt x="12514" y="5321"/>
                </a:cubicBezTo>
                <a:lnTo>
                  <a:pt x="12374" y="5251"/>
                </a:lnTo>
                <a:cubicBezTo>
                  <a:pt x="12276" y="5203"/>
                  <a:pt x="12239" y="5081"/>
                  <a:pt x="12296" y="4987"/>
                </a:cubicBezTo>
                <a:lnTo>
                  <a:pt x="12396" y="4820"/>
                </a:lnTo>
                <a:cubicBezTo>
                  <a:pt x="12433" y="4759"/>
                  <a:pt x="12499" y="4721"/>
                  <a:pt x="12570" y="4719"/>
                </a:cubicBezTo>
                <a:lnTo>
                  <a:pt x="12651" y="4715"/>
                </a:lnTo>
                <a:cubicBezTo>
                  <a:pt x="12731" y="4713"/>
                  <a:pt x="12801" y="4769"/>
                  <a:pt x="12815" y="4847"/>
                </a:cubicBezTo>
                <a:lnTo>
                  <a:pt x="12825" y="4896"/>
                </a:lnTo>
                <a:cubicBezTo>
                  <a:pt x="12839" y="4970"/>
                  <a:pt x="12901" y="5025"/>
                  <a:pt x="12976" y="5031"/>
                </a:cubicBezTo>
                <a:lnTo>
                  <a:pt x="13294" y="5057"/>
                </a:lnTo>
                <a:cubicBezTo>
                  <a:pt x="13410" y="5065"/>
                  <a:pt x="13480" y="4933"/>
                  <a:pt x="13407" y="4842"/>
                </a:cubicBezTo>
                <a:lnTo>
                  <a:pt x="12883" y="4188"/>
                </a:lnTo>
                <a:cubicBezTo>
                  <a:pt x="12858" y="4161"/>
                  <a:pt x="12834" y="4135"/>
                  <a:pt x="12809" y="4108"/>
                </a:cubicBezTo>
                <a:lnTo>
                  <a:pt x="11909" y="3287"/>
                </a:lnTo>
                <a:cubicBezTo>
                  <a:pt x="11836" y="3219"/>
                  <a:pt x="11720" y="3224"/>
                  <a:pt x="11652" y="3297"/>
                </a:cubicBezTo>
                <a:lnTo>
                  <a:pt x="11593" y="3361"/>
                </a:lnTo>
                <a:cubicBezTo>
                  <a:pt x="11526" y="3434"/>
                  <a:pt x="11414" y="3444"/>
                  <a:pt x="11334" y="3386"/>
                </a:cubicBezTo>
                <a:lnTo>
                  <a:pt x="10753" y="2967"/>
                </a:lnTo>
                <a:cubicBezTo>
                  <a:pt x="10703" y="2931"/>
                  <a:pt x="10632" y="2949"/>
                  <a:pt x="10606" y="3004"/>
                </a:cubicBezTo>
                <a:lnTo>
                  <a:pt x="10438" y="3354"/>
                </a:lnTo>
                <a:cubicBezTo>
                  <a:pt x="10401" y="3431"/>
                  <a:pt x="10403" y="3521"/>
                  <a:pt x="10443" y="3596"/>
                </a:cubicBezTo>
                <a:lnTo>
                  <a:pt x="10509" y="3716"/>
                </a:lnTo>
                <a:cubicBezTo>
                  <a:pt x="10537" y="3769"/>
                  <a:pt x="10537" y="3831"/>
                  <a:pt x="10513" y="3885"/>
                </a:cubicBezTo>
                <a:lnTo>
                  <a:pt x="10306" y="4333"/>
                </a:lnTo>
                <a:cubicBezTo>
                  <a:pt x="10261" y="4430"/>
                  <a:pt x="10150" y="4484"/>
                  <a:pt x="10049" y="4448"/>
                </a:cubicBezTo>
                <a:cubicBezTo>
                  <a:pt x="9961" y="4417"/>
                  <a:pt x="9908" y="4333"/>
                  <a:pt x="9912" y="4245"/>
                </a:cubicBezTo>
                <a:lnTo>
                  <a:pt x="9919" y="4090"/>
                </a:lnTo>
                <a:cubicBezTo>
                  <a:pt x="9925" y="3969"/>
                  <a:pt x="9861" y="3855"/>
                  <a:pt x="9753" y="3799"/>
                </a:cubicBezTo>
                <a:lnTo>
                  <a:pt x="9212" y="3517"/>
                </a:lnTo>
                <a:cubicBezTo>
                  <a:pt x="9079" y="3447"/>
                  <a:pt x="9058" y="3264"/>
                  <a:pt x="9170" y="3165"/>
                </a:cubicBezTo>
                <a:lnTo>
                  <a:pt x="9671" y="2722"/>
                </a:lnTo>
                <a:cubicBezTo>
                  <a:pt x="9791" y="2615"/>
                  <a:pt x="9743" y="2419"/>
                  <a:pt x="9588" y="2380"/>
                </a:cubicBezTo>
                <a:lnTo>
                  <a:pt x="8338" y="2063"/>
                </a:lnTo>
                <a:cubicBezTo>
                  <a:pt x="8323" y="2059"/>
                  <a:pt x="8308" y="2053"/>
                  <a:pt x="8296" y="2042"/>
                </a:cubicBezTo>
                <a:lnTo>
                  <a:pt x="7902" y="1692"/>
                </a:lnTo>
                <a:cubicBezTo>
                  <a:pt x="7849" y="1645"/>
                  <a:pt x="7779" y="1618"/>
                  <a:pt x="7708" y="1618"/>
                </a:cubicBezTo>
                <a:lnTo>
                  <a:pt x="7466" y="1618"/>
                </a:lnTo>
                <a:cubicBezTo>
                  <a:pt x="7375" y="1618"/>
                  <a:pt x="7294" y="1559"/>
                  <a:pt x="7268" y="1471"/>
                </a:cubicBezTo>
                <a:lnTo>
                  <a:pt x="7263" y="1457"/>
                </a:lnTo>
                <a:cubicBezTo>
                  <a:pt x="7234" y="1360"/>
                  <a:pt x="7286" y="1255"/>
                  <a:pt x="7381" y="1221"/>
                </a:cubicBezTo>
                <a:cubicBezTo>
                  <a:pt x="8468" y="832"/>
                  <a:pt x="9640" y="622"/>
                  <a:pt x="10859" y="629"/>
                </a:cubicBezTo>
                <a:close/>
                <a:moveTo>
                  <a:pt x="5454" y="2191"/>
                </a:moveTo>
                <a:cubicBezTo>
                  <a:pt x="5494" y="2193"/>
                  <a:pt x="5533" y="2207"/>
                  <a:pt x="5566" y="2233"/>
                </a:cubicBezTo>
                <a:cubicBezTo>
                  <a:pt x="5650" y="2303"/>
                  <a:pt x="5722" y="2377"/>
                  <a:pt x="5730" y="2433"/>
                </a:cubicBezTo>
                <a:lnTo>
                  <a:pt x="5743" y="2533"/>
                </a:lnTo>
                <a:cubicBezTo>
                  <a:pt x="5766" y="2704"/>
                  <a:pt x="5744" y="2879"/>
                  <a:pt x="5677" y="3038"/>
                </a:cubicBezTo>
                <a:lnTo>
                  <a:pt x="5388" y="3730"/>
                </a:lnTo>
                <a:cubicBezTo>
                  <a:pt x="5372" y="3768"/>
                  <a:pt x="5320" y="3776"/>
                  <a:pt x="5293" y="3743"/>
                </a:cubicBezTo>
                <a:cubicBezTo>
                  <a:pt x="5272" y="3717"/>
                  <a:pt x="5232" y="3723"/>
                  <a:pt x="5217" y="3753"/>
                </a:cubicBezTo>
                <a:lnTo>
                  <a:pt x="5170" y="3848"/>
                </a:lnTo>
                <a:cubicBezTo>
                  <a:pt x="5157" y="3874"/>
                  <a:pt x="5158" y="3905"/>
                  <a:pt x="5170" y="3932"/>
                </a:cubicBezTo>
                <a:lnTo>
                  <a:pt x="5327" y="4271"/>
                </a:lnTo>
                <a:cubicBezTo>
                  <a:pt x="5337" y="4292"/>
                  <a:pt x="5338" y="4316"/>
                  <a:pt x="5332" y="4338"/>
                </a:cubicBezTo>
                <a:cubicBezTo>
                  <a:pt x="5319" y="4387"/>
                  <a:pt x="5258" y="4403"/>
                  <a:pt x="5219" y="4370"/>
                </a:cubicBezTo>
                <a:lnTo>
                  <a:pt x="5202" y="4355"/>
                </a:lnTo>
                <a:cubicBezTo>
                  <a:pt x="5155" y="4315"/>
                  <a:pt x="5081" y="4329"/>
                  <a:pt x="5052" y="4384"/>
                </a:cubicBezTo>
                <a:lnTo>
                  <a:pt x="4501" y="5392"/>
                </a:lnTo>
                <a:cubicBezTo>
                  <a:pt x="4445" y="5493"/>
                  <a:pt x="4406" y="5604"/>
                  <a:pt x="4384" y="5718"/>
                </a:cubicBezTo>
                <a:lnTo>
                  <a:pt x="4233" y="6512"/>
                </a:lnTo>
                <a:cubicBezTo>
                  <a:pt x="4210" y="6636"/>
                  <a:pt x="4236" y="6764"/>
                  <a:pt x="4304" y="6869"/>
                </a:cubicBezTo>
                <a:lnTo>
                  <a:pt x="4379" y="6982"/>
                </a:lnTo>
                <a:cubicBezTo>
                  <a:pt x="4430" y="7061"/>
                  <a:pt x="4462" y="7152"/>
                  <a:pt x="4468" y="7246"/>
                </a:cubicBezTo>
                <a:lnTo>
                  <a:pt x="4519" y="7978"/>
                </a:lnTo>
                <a:cubicBezTo>
                  <a:pt x="4523" y="8041"/>
                  <a:pt x="4478" y="8097"/>
                  <a:pt x="4414" y="8102"/>
                </a:cubicBezTo>
                <a:cubicBezTo>
                  <a:pt x="4355" y="8106"/>
                  <a:pt x="4321" y="8171"/>
                  <a:pt x="4347" y="8223"/>
                </a:cubicBezTo>
                <a:lnTo>
                  <a:pt x="4808" y="9153"/>
                </a:lnTo>
                <a:cubicBezTo>
                  <a:pt x="4825" y="9187"/>
                  <a:pt x="4858" y="9212"/>
                  <a:pt x="4894" y="9214"/>
                </a:cubicBezTo>
                <a:cubicBezTo>
                  <a:pt x="4963" y="9218"/>
                  <a:pt x="5012" y="9154"/>
                  <a:pt x="4994" y="9089"/>
                </a:cubicBezTo>
                <a:cubicBezTo>
                  <a:pt x="4921" y="8815"/>
                  <a:pt x="4751" y="8183"/>
                  <a:pt x="4751" y="8169"/>
                </a:cubicBezTo>
                <a:cubicBezTo>
                  <a:pt x="4751" y="8157"/>
                  <a:pt x="4746" y="7812"/>
                  <a:pt x="4742" y="7600"/>
                </a:cubicBezTo>
                <a:cubicBezTo>
                  <a:pt x="4741" y="7532"/>
                  <a:pt x="4816" y="7491"/>
                  <a:pt x="4873" y="7529"/>
                </a:cubicBezTo>
                <a:cubicBezTo>
                  <a:pt x="4902" y="7548"/>
                  <a:pt x="4924" y="7577"/>
                  <a:pt x="4935" y="7610"/>
                </a:cubicBezTo>
                <a:lnTo>
                  <a:pt x="5503" y="9392"/>
                </a:lnTo>
                <a:cubicBezTo>
                  <a:pt x="5531" y="9479"/>
                  <a:pt x="5541" y="9572"/>
                  <a:pt x="5518" y="9660"/>
                </a:cubicBezTo>
                <a:cubicBezTo>
                  <a:pt x="5482" y="9806"/>
                  <a:pt x="5533" y="9960"/>
                  <a:pt x="5652" y="10053"/>
                </a:cubicBezTo>
                <a:lnTo>
                  <a:pt x="6597" y="10793"/>
                </a:lnTo>
                <a:cubicBezTo>
                  <a:pt x="6682" y="10860"/>
                  <a:pt x="6791" y="10887"/>
                  <a:pt x="6898" y="10868"/>
                </a:cubicBezTo>
                <a:lnTo>
                  <a:pt x="7059" y="10839"/>
                </a:lnTo>
                <a:cubicBezTo>
                  <a:pt x="7194" y="10815"/>
                  <a:pt x="7333" y="10865"/>
                  <a:pt x="7420" y="10972"/>
                </a:cubicBezTo>
                <a:lnTo>
                  <a:pt x="7650" y="11256"/>
                </a:lnTo>
                <a:cubicBezTo>
                  <a:pt x="7694" y="11310"/>
                  <a:pt x="7752" y="11351"/>
                  <a:pt x="7816" y="11375"/>
                </a:cubicBezTo>
                <a:lnTo>
                  <a:pt x="8262" y="11537"/>
                </a:lnTo>
                <a:cubicBezTo>
                  <a:pt x="8418" y="11594"/>
                  <a:pt x="8540" y="11714"/>
                  <a:pt x="8602" y="11867"/>
                </a:cubicBezTo>
                <a:cubicBezTo>
                  <a:pt x="8663" y="12018"/>
                  <a:pt x="8735" y="12186"/>
                  <a:pt x="8744" y="12186"/>
                </a:cubicBezTo>
                <a:cubicBezTo>
                  <a:pt x="8757" y="12186"/>
                  <a:pt x="9305" y="12506"/>
                  <a:pt x="9576" y="12665"/>
                </a:cubicBezTo>
                <a:cubicBezTo>
                  <a:pt x="9660" y="12714"/>
                  <a:pt x="9769" y="12694"/>
                  <a:pt x="9828" y="12616"/>
                </a:cubicBezTo>
                <a:lnTo>
                  <a:pt x="9838" y="12602"/>
                </a:lnTo>
                <a:cubicBezTo>
                  <a:pt x="9886" y="12539"/>
                  <a:pt x="9967" y="12503"/>
                  <a:pt x="10044" y="12521"/>
                </a:cubicBezTo>
                <a:cubicBezTo>
                  <a:pt x="10125" y="12539"/>
                  <a:pt x="10182" y="12604"/>
                  <a:pt x="10195" y="12682"/>
                </a:cubicBezTo>
                <a:lnTo>
                  <a:pt x="10279" y="13201"/>
                </a:lnTo>
                <a:cubicBezTo>
                  <a:pt x="10308" y="13380"/>
                  <a:pt x="10258" y="13564"/>
                  <a:pt x="10142" y="13705"/>
                </a:cubicBezTo>
                <a:lnTo>
                  <a:pt x="9735" y="14197"/>
                </a:lnTo>
                <a:cubicBezTo>
                  <a:pt x="9658" y="14290"/>
                  <a:pt x="9649" y="14423"/>
                  <a:pt x="9720" y="14521"/>
                </a:cubicBezTo>
                <a:cubicBezTo>
                  <a:pt x="9786" y="14614"/>
                  <a:pt x="9787" y="14739"/>
                  <a:pt x="9723" y="14832"/>
                </a:cubicBezTo>
                <a:lnTo>
                  <a:pt x="9652" y="14935"/>
                </a:lnTo>
                <a:cubicBezTo>
                  <a:pt x="9591" y="15024"/>
                  <a:pt x="9588" y="15142"/>
                  <a:pt x="9645" y="15233"/>
                </a:cubicBezTo>
                <a:lnTo>
                  <a:pt x="10393" y="16430"/>
                </a:lnTo>
                <a:cubicBezTo>
                  <a:pt x="10488" y="16582"/>
                  <a:pt x="10620" y="16710"/>
                  <a:pt x="10776" y="16798"/>
                </a:cubicBezTo>
                <a:lnTo>
                  <a:pt x="11280" y="17084"/>
                </a:lnTo>
                <a:cubicBezTo>
                  <a:pt x="11507" y="17213"/>
                  <a:pt x="11629" y="17469"/>
                  <a:pt x="11586" y="17725"/>
                </a:cubicBezTo>
                <a:lnTo>
                  <a:pt x="11317" y="19321"/>
                </a:lnTo>
                <a:cubicBezTo>
                  <a:pt x="11306" y="19388"/>
                  <a:pt x="11286" y="19453"/>
                  <a:pt x="11258" y="19514"/>
                </a:cubicBezTo>
                <a:lnTo>
                  <a:pt x="10579" y="20809"/>
                </a:lnTo>
                <a:cubicBezTo>
                  <a:pt x="10528" y="20905"/>
                  <a:pt x="10425" y="20965"/>
                  <a:pt x="10316" y="20959"/>
                </a:cubicBezTo>
                <a:cubicBezTo>
                  <a:pt x="4931" y="20706"/>
                  <a:pt x="627" y="16247"/>
                  <a:pt x="627" y="10800"/>
                </a:cubicBezTo>
                <a:cubicBezTo>
                  <a:pt x="627" y="7199"/>
                  <a:pt x="2509" y="4030"/>
                  <a:pt x="5339" y="2222"/>
                </a:cubicBezTo>
                <a:cubicBezTo>
                  <a:pt x="5374" y="2199"/>
                  <a:pt x="5414" y="2189"/>
                  <a:pt x="5454" y="2191"/>
                </a:cubicBezTo>
                <a:close/>
                <a:moveTo>
                  <a:pt x="9097" y="4629"/>
                </a:moveTo>
                <a:cubicBezTo>
                  <a:pt x="9130" y="4625"/>
                  <a:pt x="9161" y="4625"/>
                  <a:pt x="9194" y="4631"/>
                </a:cubicBezTo>
                <a:lnTo>
                  <a:pt x="9402" y="4666"/>
                </a:lnTo>
                <a:cubicBezTo>
                  <a:pt x="9428" y="4671"/>
                  <a:pt x="9450" y="4689"/>
                  <a:pt x="9459" y="4714"/>
                </a:cubicBezTo>
                <a:lnTo>
                  <a:pt x="9562" y="4982"/>
                </a:lnTo>
                <a:cubicBezTo>
                  <a:pt x="9581" y="5031"/>
                  <a:pt x="9546" y="5084"/>
                  <a:pt x="9493" y="5084"/>
                </a:cubicBezTo>
                <a:lnTo>
                  <a:pt x="9162" y="5084"/>
                </a:lnTo>
                <a:cubicBezTo>
                  <a:pt x="9130" y="5084"/>
                  <a:pt x="9102" y="5064"/>
                  <a:pt x="9091" y="5035"/>
                </a:cubicBezTo>
                <a:lnTo>
                  <a:pt x="9070" y="4979"/>
                </a:lnTo>
                <a:cubicBezTo>
                  <a:pt x="9054" y="4936"/>
                  <a:pt x="9004" y="4917"/>
                  <a:pt x="8964" y="4940"/>
                </a:cubicBezTo>
                <a:lnTo>
                  <a:pt x="8736" y="5069"/>
                </a:lnTo>
                <a:cubicBezTo>
                  <a:pt x="8718" y="5078"/>
                  <a:pt x="8697" y="5081"/>
                  <a:pt x="8678" y="5075"/>
                </a:cubicBezTo>
                <a:lnTo>
                  <a:pt x="8492" y="5021"/>
                </a:lnTo>
                <a:cubicBezTo>
                  <a:pt x="8425" y="5002"/>
                  <a:pt x="8418" y="4909"/>
                  <a:pt x="8482" y="4881"/>
                </a:cubicBezTo>
                <a:lnTo>
                  <a:pt x="9003" y="4654"/>
                </a:lnTo>
                <a:cubicBezTo>
                  <a:pt x="9033" y="4641"/>
                  <a:pt x="9065" y="4633"/>
                  <a:pt x="9097" y="4629"/>
                </a:cubicBezTo>
                <a:close/>
                <a:moveTo>
                  <a:pt x="9503" y="5361"/>
                </a:moveTo>
                <a:lnTo>
                  <a:pt x="10058" y="5478"/>
                </a:lnTo>
                <a:cubicBezTo>
                  <a:pt x="10102" y="5489"/>
                  <a:pt x="10141" y="5513"/>
                  <a:pt x="10171" y="5547"/>
                </a:cubicBezTo>
                <a:cubicBezTo>
                  <a:pt x="10171" y="5547"/>
                  <a:pt x="10269" y="5658"/>
                  <a:pt x="10286" y="5677"/>
                </a:cubicBezTo>
                <a:cubicBezTo>
                  <a:pt x="10303" y="5697"/>
                  <a:pt x="10291" y="5716"/>
                  <a:pt x="10266" y="5716"/>
                </a:cubicBezTo>
                <a:cubicBezTo>
                  <a:pt x="10241" y="5716"/>
                  <a:pt x="10090" y="5716"/>
                  <a:pt x="10090" y="5716"/>
                </a:cubicBezTo>
                <a:cubicBezTo>
                  <a:pt x="10076" y="5716"/>
                  <a:pt x="10063" y="5723"/>
                  <a:pt x="10054" y="5733"/>
                </a:cubicBezTo>
                <a:cubicBezTo>
                  <a:pt x="10054" y="5733"/>
                  <a:pt x="9908" y="5958"/>
                  <a:pt x="9885" y="5992"/>
                </a:cubicBezTo>
                <a:cubicBezTo>
                  <a:pt x="9864" y="6025"/>
                  <a:pt x="9839" y="6029"/>
                  <a:pt x="9828" y="5987"/>
                </a:cubicBezTo>
                <a:cubicBezTo>
                  <a:pt x="9817" y="5944"/>
                  <a:pt x="9799" y="5865"/>
                  <a:pt x="9799" y="5865"/>
                </a:cubicBezTo>
                <a:cubicBezTo>
                  <a:pt x="9789" y="5833"/>
                  <a:pt x="9750" y="5821"/>
                  <a:pt x="9723" y="5841"/>
                </a:cubicBezTo>
                <a:cubicBezTo>
                  <a:pt x="9723" y="5841"/>
                  <a:pt x="9682" y="5874"/>
                  <a:pt x="9654" y="5897"/>
                </a:cubicBezTo>
                <a:cubicBezTo>
                  <a:pt x="9631" y="5916"/>
                  <a:pt x="9611" y="5898"/>
                  <a:pt x="9620" y="5867"/>
                </a:cubicBezTo>
                <a:cubicBezTo>
                  <a:pt x="9629" y="5835"/>
                  <a:pt x="9686" y="5630"/>
                  <a:pt x="9686" y="5630"/>
                </a:cubicBezTo>
                <a:cubicBezTo>
                  <a:pt x="9693" y="5611"/>
                  <a:pt x="9687" y="5591"/>
                  <a:pt x="9671" y="5579"/>
                </a:cubicBezTo>
                <a:lnTo>
                  <a:pt x="9505" y="5463"/>
                </a:lnTo>
                <a:cubicBezTo>
                  <a:pt x="9487" y="5450"/>
                  <a:pt x="9463" y="5452"/>
                  <a:pt x="9446" y="5466"/>
                </a:cubicBezTo>
                <a:lnTo>
                  <a:pt x="9143" y="5709"/>
                </a:lnTo>
                <a:cubicBezTo>
                  <a:pt x="9134" y="5718"/>
                  <a:pt x="9127" y="5729"/>
                  <a:pt x="9126" y="5742"/>
                </a:cubicBezTo>
                <a:lnTo>
                  <a:pt x="9109" y="6125"/>
                </a:lnTo>
                <a:cubicBezTo>
                  <a:pt x="9108" y="6140"/>
                  <a:pt x="9100" y="6153"/>
                  <a:pt x="9087" y="6161"/>
                </a:cubicBezTo>
                <a:lnTo>
                  <a:pt x="8922" y="6343"/>
                </a:lnTo>
                <a:cubicBezTo>
                  <a:pt x="8898" y="6359"/>
                  <a:pt x="8868" y="6350"/>
                  <a:pt x="8854" y="6326"/>
                </a:cubicBezTo>
                <a:lnTo>
                  <a:pt x="8783" y="6200"/>
                </a:lnTo>
                <a:cubicBezTo>
                  <a:pt x="8754" y="6149"/>
                  <a:pt x="8751" y="6087"/>
                  <a:pt x="8776" y="6034"/>
                </a:cubicBezTo>
                <a:lnTo>
                  <a:pt x="8989" y="5576"/>
                </a:lnTo>
                <a:cubicBezTo>
                  <a:pt x="9023" y="5503"/>
                  <a:pt x="9088" y="5446"/>
                  <a:pt x="9165" y="5424"/>
                </a:cubicBezTo>
                <a:cubicBezTo>
                  <a:pt x="9232" y="5404"/>
                  <a:pt x="9301" y="5385"/>
                  <a:pt x="9366" y="5366"/>
                </a:cubicBezTo>
                <a:cubicBezTo>
                  <a:pt x="9411" y="5353"/>
                  <a:pt x="9458" y="5351"/>
                  <a:pt x="9503" y="536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14404703" y="5141676"/>
            <a:ext cx="1160661" cy="136310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8829" y="11271"/>
                </a:lnTo>
                <a:lnTo>
                  <a:pt x="12787" y="11271"/>
                </a:lnTo>
                <a:lnTo>
                  <a:pt x="5892" y="0"/>
                </a:lnTo>
                <a:lnTo>
                  <a:pt x="0" y="0"/>
                </a:lnTo>
                <a:close/>
                <a:moveTo>
                  <a:pt x="15706" y="0"/>
                </a:moveTo>
                <a:lnTo>
                  <a:pt x="10979" y="7729"/>
                </a:lnTo>
                <a:lnTo>
                  <a:pt x="12464" y="10154"/>
                </a:lnTo>
                <a:lnTo>
                  <a:pt x="12922" y="10154"/>
                </a:lnTo>
                <a:cubicBezTo>
                  <a:pt x="13146" y="10154"/>
                  <a:pt x="13358" y="10200"/>
                  <a:pt x="13546" y="10280"/>
                </a:cubicBezTo>
                <a:lnTo>
                  <a:pt x="21600" y="0"/>
                </a:lnTo>
                <a:lnTo>
                  <a:pt x="15706" y="0"/>
                </a:lnTo>
                <a:close/>
                <a:moveTo>
                  <a:pt x="12630" y="10425"/>
                </a:moveTo>
                <a:lnTo>
                  <a:pt x="13038" y="11094"/>
                </a:lnTo>
                <a:cubicBezTo>
                  <a:pt x="13153" y="11133"/>
                  <a:pt x="13233" y="11227"/>
                  <a:pt x="13233" y="11338"/>
                </a:cubicBezTo>
                <a:lnTo>
                  <a:pt x="13233" y="11937"/>
                </a:lnTo>
                <a:cubicBezTo>
                  <a:pt x="13497" y="12038"/>
                  <a:pt x="13753" y="12155"/>
                  <a:pt x="13996" y="12285"/>
                </a:cubicBezTo>
                <a:lnTo>
                  <a:pt x="13996" y="11338"/>
                </a:lnTo>
                <a:cubicBezTo>
                  <a:pt x="13996" y="10835"/>
                  <a:pt x="13513" y="10425"/>
                  <a:pt x="12922" y="10425"/>
                </a:cubicBezTo>
                <a:lnTo>
                  <a:pt x="12630" y="10425"/>
                </a:lnTo>
                <a:close/>
                <a:moveTo>
                  <a:pt x="7894" y="10567"/>
                </a:moveTo>
                <a:cubicBezTo>
                  <a:pt x="7593" y="10729"/>
                  <a:pt x="7392" y="11015"/>
                  <a:pt x="7392" y="11340"/>
                </a:cubicBezTo>
                <a:lnTo>
                  <a:pt x="7392" y="12368"/>
                </a:lnTo>
                <a:cubicBezTo>
                  <a:pt x="7634" y="12229"/>
                  <a:pt x="7888" y="12105"/>
                  <a:pt x="8153" y="11996"/>
                </a:cubicBezTo>
                <a:lnTo>
                  <a:pt x="8153" y="11338"/>
                </a:lnTo>
                <a:cubicBezTo>
                  <a:pt x="8153" y="11238"/>
                  <a:pt x="8221" y="11152"/>
                  <a:pt x="8318" y="11107"/>
                </a:cubicBezTo>
                <a:lnTo>
                  <a:pt x="7894" y="10567"/>
                </a:lnTo>
                <a:close/>
                <a:moveTo>
                  <a:pt x="10767" y="11720"/>
                </a:moveTo>
                <a:cubicBezTo>
                  <a:pt x="7563" y="11720"/>
                  <a:pt x="4964" y="13930"/>
                  <a:pt x="4964" y="16659"/>
                </a:cubicBezTo>
                <a:cubicBezTo>
                  <a:pt x="4964" y="19388"/>
                  <a:pt x="7563" y="21600"/>
                  <a:pt x="10767" y="21600"/>
                </a:cubicBezTo>
                <a:cubicBezTo>
                  <a:pt x="13972" y="21600"/>
                  <a:pt x="16570" y="19388"/>
                  <a:pt x="16570" y="16659"/>
                </a:cubicBezTo>
                <a:cubicBezTo>
                  <a:pt x="16570" y="13930"/>
                  <a:pt x="13972" y="11720"/>
                  <a:pt x="10767" y="11720"/>
                </a:cubicBezTo>
                <a:close/>
                <a:moveTo>
                  <a:pt x="10767" y="12800"/>
                </a:moveTo>
                <a:cubicBezTo>
                  <a:pt x="13267" y="12800"/>
                  <a:pt x="15302" y="14530"/>
                  <a:pt x="15302" y="16659"/>
                </a:cubicBezTo>
                <a:cubicBezTo>
                  <a:pt x="15302" y="18788"/>
                  <a:pt x="13268" y="20520"/>
                  <a:pt x="10767" y="20520"/>
                </a:cubicBezTo>
                <a:cubicBezTo>
                  <a:pt x="8267" y="20520"/>
                  <a:pt x="6233" y="18788"/>
                  <a:pt x="6233" y="16659"/>
                </a:cubicBezTo>
                <a:cubicBezTo>
                  <a:pt x="6233" y="14530"/>
                  <a:pt x="8267" y="12800"/>
                  <a:pt x="10767" y="12800"/>
                </a:cubicBezTo>
                <a:close/>
                <a:moveTo>
                  <a:pt x="10767" y="13071"/>
                </a:moveTo>
                <a:cubicBezTo>
                  <a:pt x="8439" y="13071"/>
                  <a:pt x="6552" y="14677"/>
                  <a:pt x="6552" y="16659"/>
                </a:cubicBezTo>
                <a:cubicBezTo>
                  <a:pt x="6552" y="18641"/>
                  <a:pt x="8439" y="20248"/>
                  <a:pt x="10767" y="20248"/>
                </a:cubicBezTo>
                <a:cubicBezTo>
                  <a:pt x="13095" y="20248"/>
                  <a:pt x="14983" y="18641"/>
                  <a:pt x="14983" y="16659"/>
                </a:cubicBezTo>
                <a:cubicBezTo>
                  <a:pt x="14983" y="14677"/>
                  <a:pt x="13095" y="13071"/>
                  <a:pt x="10767" y="1307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32"/>
          <p:cNvSpPr/>
          <p:nvPr/>
        </p:nvSpPr>
        <p:spPr>
          <a:xfrm>
            <a:off x="19956542" y="5103692"/>
            <a:ext cx="1207315" cy="1327032"/>
          </a:xfrm>
          <a:custGeom>
            <a:rect b="b" l="l" r="r" t="t"/>
            <a:pathLst>
              <a:path extrusionOk="0" h="21600" w="21600">
                <a:moveTo>
                  <a:pt x="9891" y="0"/>
                </a:moveTo>
                <a:cubicBezTo>
                  <a:pt x="9868" y="0"/>
                  <a:pt x="9851" y="16"/>
                  <a:pt x="9851" y="37"/>
                </a:cubicBezTo>
                <a:lnTo>
                  <a:pt x="9851" y="297"/>
                </a:lnTo>
                <a:cubicBezTo>
                  <a:pt x="9851" y="313"/>
                  <a:pt x="9839" y="324"/>
                  <a:pt x="9821" y="324"/>
                </a:cubicBezTo>
                <a:cubicBezTo>
                  <a:pt x="9269" y="373"/>
                  <a:pt x="8733" y="458"/>
                  <a:pt x="8211" y="577"/>
                </a:cubicBezTo>
                <a:cubicBezTo>
                  <a:pt x="8188" y="582"/>
                  <a:pt x="8165" y="589"/>
                  <a:pt x="8135" y="589"/>
                </a:cubicBezTo>
                <a:lnTo>
                  <a:pt x="6409" y="589"/>
                </a:lnTo>
                <a:cubicBezTo>
                  <a:pt x="6379" y="589"/>
                  <a:pt x="6355" y="609"/>
                  <a:pt x="6355" y="636"/>
                </a:cubicBezTo>
                <a:lnTo>
                  <a:pt x="6355" y="1156"/>
                </a:lnTo>
                <a:cubicBezTo>
                  <a:pt x="6355" y="1177"/>
                  <a:pt x="6344" y="1199"/>
                  <a:pt x="6320" y="1210"/>
                </a:cubicBezTo>
                <a:cubicBezTo>
                  <a:pt x="5726" y="1469"/>
                  <a:pt x="5162" y="1782"/>
                  <a:pt x="4640" y="2133"/>
                </a:cubicBezTo>
                <a:cubicBezTo>
                  <a:pt x="4616" y="2149"/>
                  <a:pt x="4591" y="2154"/>
                  <a:pt x="4562" y="2154"/>
                </a:cubicBezTo>
                <a:lnTo>
                  <a:pt x="3458" y="2154"/>
                </a:lnTo>
                <a:cubicBezTo>
                  <a:pt x="3429" y="2154"/>
                  <a:pt x="3405" y="2175"/>
                  <a:pt x="3405" y="2202"/>
                </a:cubicBezTo>
                <a:lnTo>
                  <a:pt x="3405" y="3060"/>
                </a:lnTo>
                <a:cubicBezTo>
                  <a:pt x="3405" y="3093"/>
                  <a:pt x="3393" y="3120"/>
                  <a:pt x="3369" y="3141"/>
                </a:cubicBezTo>
                <a:cubicBezTo>
                  <a:pt x="2895" y="3584"/>
                  <a:pt x="2467" y="4070"/>
                  <a:pt x="2099" y="4594"/>
                </a:cubicBezTo>
                <a:cubicBezTo>
                  <a:pt x="2087" y="4616"/>
                  <a:pt x="2064" y="4626"/>
                  <a:pt x="2040" y="4626"/>
                </a:cubicBezTo>
                <a:lnTo>
                  <a:pt x="1228" y="4626"/>
                </a:lnTo>
                <a:cubicBezTo>
                  <a:pt x="1198" y="4626"/>
                  <a:pt x="1168" y="4648"/>
                  <a:pt x="1168" y="4680"/>
                </a:cubicBezTo>
                <a:lnTo>
                  <a:pt x="1168" y="5895"/>
                </a:lnTo>
                <a:cubicBezTo>
                  <a:pt x="1168" y="5970"/>
                  <a:pt x="1180" y="6046"/>
                  <a:pt x="1198" y="6116"/>
                </a:cubicBezTo>
                <a:cubicBezTo>
                  <a:pt x="1204" y="6137"/>
                  <a:pt x="1204" y="6160"/>
                  <a:pt x="1192" y="6182"/>
                </a:cubicBezTo>
                <a:cubicBezTo>
                  <a:pt x="1002" y="6603"/>
                  <a:pt x="847" y="7039"/>
                  <a:pt x="729" y="7487"/>
                </a:cubicBezTo>
                <a:cubicBezTo>
                  <a:pt x="723" y="7509"/>
                  <a:pt x="699" y="7526"/>
                  <a:pt x="675" y="7526"/>
                </a:cubicBezTo>
                <a:lnTo>
                  <a:pt x="41" y="7526"/>
                </a:lnTo>
                <a:cubicBezTo>
                  <a:pt x="17" y="7526"/>
                  <a:pt x="0" y="7542"/>
                  <a:pt x="0" y="7563"/>
                </a:cubicBezTo>
                <a:lnTo>
                  <a:pt x="0" y="8795"/>
                </a:lnTo>
                <a:cubicBezTo>
                  <a:pt x="0" y="9086"/>
                  <a:pt x="159" y="9345"/>
                  <a:pt x="408" y="9502"/>
                </a:cubicBezTo>
                <a:cubicBezTo>
                  <a:pt x="426" y="9513"/>
                  <a:pt x="438" y="9535"/>
                  <a:pt x="438" y="9551"/>
                </a:cubicBezTo>
                <a:cubicBezTo>
                  <a:pt x="438" y="9605"/>
                  <a:pt x="438" y="9652"/>
                  <a:pt x="438" y="9706"/>
                </a:cubicBezTo>
                <a:cubicBezTo>
                  <a:pt x="438" y="10024"/>
                  <a:pt x="456" y="10338"/>
                  <a:pt x="491" y="10651"/>
                </a:cubicBezTo>
                <a:cubicBezTo>
                  <a:pt x="491" y="10678"/>
                  <a:pt x="475" y="10700"/>
                  <a:pt x="445" y="10700"/>
                </a:cubicBezTo>
                <a:lnTo>
                  <a:pt x="100" y="10700"/>
                </a:lnTo>
                <a:cubicBezTo>
                  <a:pt x="70" y="10700"/>
                  <a:pt x="52" y="10722"/>
                  <a:pt x="52" y="10743"/>
                </a:cubicBezTo>
                <a:lnTo>
                  <a:pt x="52" y="11968"/>
                </a:lnTo>
                <a:cubicBezTo>
                  <a:pt x="52" y="12427"/>
                  <a:pt x="457" y="12806"/>
                  <a:pt x="955" y="12822"/>
                </a:cubicBezTo>
                <a:cubicBezTo>
                  <a:pt x="961" y="12822"/>
                  <a:pt x="978" y="12822"/>
                  <a:pt x="996" y="12822"/>
                </a:cubicBezTo>
                <a:cubicBezTo>
                  <a:pt x="1014" y="12822"/>
                  <a:pt x="1033" y="12833"/>
                  <a:pt x="1038" y="12849"/>
                </a:cubicBezTo>
                <a:cubicBezTo>
                  <a:pt x="1145" y="13119"/>
                  <a:pt x="1264" y="13383"/>
                  <a:pt x="1395" y="13642"/>
                </a:cubicBezTo>
                <a:cubicBezTo>
                  <a:pt x="1400" y="13658"/>
                  <a:pt x="1388" y="13681"/>
                  <a:pt x="1370" y="13681"/>
                </a:cubicBezTo>
                <a:lnTo>
                  <a:pt x="1239" y="13681"/>
                </a:lnTo>
                <a:cubicBezTo>
                  <a:pt x="1215" y="13681"/>
                  <a:pt x="1198" y="13696"/>
                  <a:pt x="1198" y="13718"/>
                </a:cubicBezTo>
                <a:lnTo>
                  <a:pt x="1198" y="14922"/>
                </a:lnTo>
                <a:cubicBezTo>
                  <a:pt x="1198" y="15381"/>
                  <a:pt x="1584" y="15769"/>
                  <a:pt x="2082" y="15796"/>
                </a:cubicBezTo>
                <a:cubicBezTo>
                  <a:pt x="2314" y="15807"/>
                  <a:pt x="2533" y="15743"/>
                  <a:pt x="2706" y="15624"/>
                </a:cubicBezTo>
                <a:cubicBezTo>
                  <a:pt x="2723" y="15613"/>
                  <a:pt x="2747" y="15613"/>
                  <a:pt x="2765" y="15629"/>
                </a:cubicBezTo>
                <a:cubicBezTo>
                  <a:pt x="2996" y="15888"/>
                  <a:pt x="3240" y="16136"/>
                  <a:pt x="3501" y="16368"/>
                </a:cubicBezTo>
                <a:cubicBezTo>
                  <a:pt x="3519" y="16384"/>
                  <a:pt x="3523" y="16401"/>
                  <a:pt x="3523" y="16422"/>
                </a:cubicBezTo>
                <a:lnTo>
                  <a:pt x="3523" y="17345"/>
                </a:lnTo>
                <a:cubicBezTo>
                  <a:pt x="3523" y="17809"/>
                  <a:pt x="3916" y="18205"/>
                  <a:pt x="4426" y="18221"/>
                </a:cubicBezTo>
                <a:cubicBezTo>
                  <a:pt x="4824" y="18237"/>
                  <a:pt x="5168" y="18026"/>
                  <a:pt x="5317" y="17718"/>
                </a:cubicBezTo>
                <a:cubicBezTo>
                  <a:pt x="5322" y="17702"/>
                  <a:pt x="5345" y="17697"/>
                  <a:pt x="5363" y="17708"/>
                </a:cubicBezTo>
                <a:cubicBezTo>
                  <a:pt x="5725" y="17913"/>
                  <a:pt x="6099" y="18096"/>
                  <a:pt x="6485" y="18258"/>
                </a:cubicBezTo>
                <a:cubicBezTo>
                  <a:pt x="6503" y="18269"/>
                  <a:pt x="6514" y="18285"/>
                  <a:pt x="6514" y="18307"/>
                </a:cubicBezTo>
                <a:lnTo>
                  <a:pt x="6514" y="18864"/>
                </a:lnTo>
                <a:cubicBezTo>
                  <a:pt x="6514" y="18880"/>
                  <a:pt x="6514" y="18895"/>
                  <a:pt x="6514" y="18911"/>
                </a:cubicBezTo>
                <a:cubicBezTo>
                  <a:pt x="6514" y="18949"/>
                  <a:pt x="6510" y="18981"/>
                  <a:pt x="6498" y="19014"/>
                </a:cubicBezTo>
                <a:lnTo>
                  <a:pt x="5862" y="20584"/>
                </a:lnTo>
                <a:cubicBezTo>
                  <a:pt x="5844" y="20628"/>
                  <a:pt x="5804" y="20655"/>
                  <a:pt x="5756" y="20655"/>
                </a:cubicBezTo>
                <a:lnTo>
                  <a:pt x="4171" y="20655"/>
                </a:lnTo>
                <a:cubicBezTo>
                  <a:pt x="4135" y="20655"/>
                  <a:pt x="4106" y="20682"/>
                  <a:pt x="4106" y="20714"/>
                </a:cubicBezTo>
                <a:lnTo>
                  <a:pt x="4106" y="21600"/>
                </a:lnTo>
                <a:lnTo>
                  <a:pt x="8597" y="21600"/>
                </a:lnTo>
                <a:lnTo>
                  <a:pt x="8597" y="20714"/>
                </a:lnTo>
                <a:cubicBezTo>
                  <a:pt x="8597" y="20682"/>
                  <a:pt x="8568" y="20655"/>
                  <a:pt x="8532" y="20655"/>
                </a:cubicBezTo>
                <a:lnTo>
                  <a:pt x="7002" y="20655"/>
                </a:lnTo>
                <a:cubicBezTo>
                  <a:pt x="6973" y="20655"/>
                  <a:pt x="6948" y="20628"/>
                  <a:pt x="6960" y="20601"/>
                </a:cubicBezTo>
                <a:lnTo>
                  <a:pt x="7310" y="19737"/>
                </a:lnTo>
                <a:cubicBezTo>
                  <a:pt x="7316" y="19721"/>
                  <a:pt x="7340" y="19710"/>
                  <a:pt x="7358" y="19710"/>
                </a:cubicBezTo>
                <a:cubicBezTo>
                  <a:pt x="7388" y="19716"/>
                  <a:pt x="7423" y="19716"/>
                  <a:pt x="7453" y="19716"/>
                </a:cubicBezTo>
                <a:cubicBezTo>
                  <a:pt x="7951" y="19716"/>
                  <a:pt x="8360" y="19359"/>
                  <a:pt x="8389" y="18911"/>
                </a:cubicBezTo>
                <a:cubicBezTo>
                  <a:pt x="8389" y="18884"/>
                  <a:pt x="8419" y="18868"/>
                  <a:pt x="8443" y="18874"/>
                </a:cubicBezTo>
                <a:cubicBezTo>
                  <a:pt x="8888" y="18971"/>
                  <a:pt x="9345" y="19036"/>
                  <a:pt x="9813" y="19079"/>
                </a:cubicBezTo>
                <a:cubicBezTo>
                  <a:pt x="9837" y="19079"/>
                  <a:pt x="9856" y="19095"/>
                  <a:pt x="9856" y="19117"/>
                </a:cubicBezTo>
                <a:lnTo>
                  <a:pt x="9856" y="19521"/>
                </a:lnTo>
                <a:cubicBezTo>
                  <a:pt x="9856" y="19980"/>
                  <a:pt x="10289" y="20395"/>
                  <a:pt x="10806" y="20395"/>
                </a:cubicBezTo>
                <a:cubicBezTo>
                  <a:pt x="11322" y="20395"/>
                  <a:pt x="11755" y="19980"/>
                  <a:pt x="11755" y="19521"/>
                </a:cubicBezTo>
                <a:lnTo>
                  <a:pt x="11755" y="19117"/>
                </a:lnTo>
                <a:cubicBezTo>
                  <a:pt x="11755" y="19095"/>
                  <a:pt x="11772" y="19079"/>
                  <a:pt x="11796" y="19079"/>
                </a:cubicBezTo>
                <a:cubicBezTo>
                  <a:pt x="12265" y="19042"/>
                  <a:pt x="12721" y="18971"/>
                  <a:pt x="13166" y="18874"/>
                </a:cubicBezTo>
                <a:cubicBezTo>
                  <a:pt x="13196" y="18868"/>
                  <a:pt x="13220" y="18884"/>
                  <a:pt x="13220" y="18911"/>
                </a:cubicBezTo>
                <a:cubicBezTo>
                  <a:pt x="13250" y="19359"/>
                  <a:pt x="13660" y="19716"/>
                  <a:pt x="14158" y="19716"/>
                </a:cubicBezTo>
                <a:cubicBezTo>
                  <a:pt x="14194" y="19716"/>
                  <a:pt x="14223" y="19716"/>
                  <a:pt x="14253" y="19710"/>
                </a:cubicBezTo>
                <a:cubicBezTo>
                  <a:pt x="14277" y="19710"/>
                  <a:pt x="14295" y="19721"/>
                  <a:pt x="14301" y="19737"/>
                </a:cubicBezTo>
                <a:lnTo>
                  <a:pt x="14650" y="20601"/>
                </a:lnTo>
                <a:cubicBezTo>
                  <a:pt x="14662" y="20628"/>
                  <a:pt x="14639" y="20655"/>
                  <a:pt x="14609" y="20655"/>
                </a:cubicBezTo>
                <a:lnTo>
                  <a:pt x="13077" y="20655"/>
                </a:lnTo>
                <a:cubicBezTo>
                  <a:pt x="13042" y="20655"/>
                  <a:pt x="13012" y="20682"/>
                  <a:pt x="13012" y="20714"/>
                </a:cubicBezTo>
                <a:lnTo>
                  <a:pt x="13012" y="21600"/>
                </a:lnTo>
                <a:lnTo>
                  <a:pt x="17505" y="21600"/>
                </a:lnTo>
                <a:lnTo>
                  <a:pt x="17505" y="20714"/>
                </a:lnTo>
                <a:cubicBezTo>
                  <a:pt x="17505" y="20682"/>
                  <a:pt x="17474" y="20655"/>
                  <a:pt x="17439" y="20655"/>
                </a:cubicBezTo>
                <a:lnTo>
                  <a:pt x="15855" y="20655"/>
                </a:lnTo>
                <a:cubicBezTo>
                  <a:pt x="15808" y="20655"/>
                  <a:pt x="15759" y="20628"/>
                  <a:pt x="15748" y="20584"/>
                </a:cubicBezTo>
                <a:lnTo>
                  <a:pt x="15113" y="19014"/>
                </a:lnTo>
                <a:cubicBezTo>
                  <a:pt x="15101" y="18981"/>
                  <a:pt x="15089" y="18943"/>
                  <a:pt x="15095" y="18911"/>
                </a:cubicBezTo>
                <a:cubicBezTo>
                  <a:pt x="15095" y="18895"/>
                  <a:pt x="15095" y="18880"/>
                  <a:pt x="15095" y="18864"/>
                </a:cubicBezTo>
                <a:lnTo>
                  <a:pt x="15095" y="18307"/>
                </a:lnTo>
                <a:cubicBezTo>
                  <a:pt x="15095" y="18285"/>
                  <a:pt x="15107" y="18269"/>
                  <a:pt x="15124" y="18258"/>
                </a:cubicBezTo>
                <a:cubicBezTo>
                  <a:pt x="15510" y="18096"/>
                  <a:pt x="15884" y="17913"/>
                  <a:pt x="16246" y="17708"/>
                </a:cubicBezTo>
                <a:cubicBezTo>
                  <a:pt x="16264" y="17697"/>
                  <a:pt x="16283" y="17702"/>
                  <a:pt x="16295" y="17718"/>
                </a:cubicBezTo>
                <a:cubicBezTo>
                  <a:pt x="16449" y="18026"/>
                  <a:pt x="16793" y="18232"/>
                  <a:pt x="17185" y="18221"/>
                </a:cubicBezTo>
                <a:cubicBezTo>
                  <a:pt x="17695" y="18205"/>
                  <a:pt x="18086" y="17804"/>
                  <a:pt x="18086" y="17345"/>
                </a:cubicBezTo>
                <a:lnTo>
                  <a:pt x="18086" y="16422"/>
                </a:lnTo>
                <a:cubicBezTo>
                  <a:pt x="18086" y="16401"/>
                  <a:pt x="18098" y="16379"/>
                  <a:pt x="18110" y="16368"/>
                </a:cubicBezTo>
                <a:cubicBezTo>
                  <a:pt x="18371" y="16136"/>
                  <a:pt x="18615" y="15888"/>
                  <a:pt x="18846" y="15629"/>
                </a:cubicBezTo>
                <a:cubicBezTo>
                  <a:pt x="18858" y="15613"/>
                  <a:pt x="18888" y="15613"/>
                  <a:pt x="18906" y="15624"/>
                </a:cubicBezTo>
                <a:cubicBezTo>
                  <a:pt x="19078" y="15743"/>
                  <a:pt x="19291" y="15807"/>
                  <a:pt x="19529" y="15796"/>
                </a:cubicBezTo>
                <a:cubicBezTo>
                  <a:pt x="20027" y="15769"/>
                  <a:pt x="20413" y="15381"/>
                  <a:pt x="20413" y="14922"/>
                </a:cubicBezTo>
                <a:lnTo>
                  <a:pt x="20413" y="13718"/>
                </a:lnTo>
                <a:cubicBezTo>
                  <a:pt x="20413" y="13696"/>
                  <a:pt x="20394" y="13681"/>
                  <a:pt x="20371" y="13681"/>
                </a:cubicBezTo>
                <a:lnTo>
                  <a:pt x="20241" y="13681"/>
                </a:lnTo>
                <a:cubicBezTo>
                  <a:pt x="20223" y="13681"/>
                  <a:pt x="20205" y="13658"/>
                  <a:pt x="20217" y="13642"/>
                </a:cubicBezTo>
                <a:cubicBezTo>
                  <a:pt x="20347" y="13383"/>
                  <a:pt x="20466" y="13119"/>
                  <a:pt x="20573" y="12849"/>
                </a:cubicBezTo>
                <a:cubicBezTo>
                  <a:pt x="20579" y="12833"/>
                  <a:pt x="20596" y="12822"/>
                  <a:pt x="20613" y="12822"/>
                </a:cubicBezTo>
                <a:cubicBezTo>
                  <a:pt x="20631" y="12822"/>
                  <a:pt x="20650" y="12822"/>
                  <a:pt x="20656" y="12822"/>
                </a:cubicBezTo>
                <a:cubicBezTo>
                  <a:pt x="21161" y="12806"/>
                  <a:pt x="21557" y="12427"/>
                  <a:pt x="21557" y="11968"/>
                </a:cubicBezTo>
                <a:lnTo>
                  <a:pt x="21557" y="10749"/>
                </a:lnTo>
                <a:cubicBezTo>
                  <a:pt x="21557" y="10722"/>
                  <a:pt x="21535" y="10705"/>
                  <a:pt x="21511" y="10705"/>
                </a:cubicBezTo>
                <a:lnTo>
                  <a:pt x="21166" y="10705"/>
                </a:lnTo>
                <a:cubicBezTo>
                  <a:pt x="21136" y="10705"/>
                  <a:pt x="21112" y="10684"/>
                  <a:pt x="21118" y="10657"/>
                </a:cubicBezTo>
                <a:cubicBezTo>
                  <a:pt x="21153" y="10344"/>
                  <a:pt x="21172" y="10031"/>
                  <a:pt x="21172" y="9713"/>
                </a:cubicBezTo>
                <a:cubicBezTo>
                  <a:pt x="21172" y="9659"/>
                  <a:pt x="21172" y="9610"/>
                  <a:pt x="21172" y="9556"/>
                </a:cubicBezTo>
                <a:cubicBezTo>
                  <a:pt x="21160" y="9534"/>
                  <a:pt x="21172" y="9513"/>
                  <a:pt x="21190" y="9502"/>
                </a:cubicBezTo>
                <a:cubicBezTo>
                  <a:pt x="21439" y="9351"/>
                  <a:pt x="21600" y="9092"/>
                  <a:pt x="21600" y="8795"/>
                </a:cubicBezTo>
                <a:lnTo>
                  <a:pt x="21600" y="7563"/>
                </a:lnTo>
                <a:cubicBezTo>
                  <a:pt x="21600" y="7542"/>
                  <a:pt x="21581" y="7526"/>
                  <a:pt x="21557" y="7526"/>
                </a:cubicBezTo>
                <a:lnTo>
                  <a:pt x="20923" y="7526"/>
                </a:lnTo>
                <a:cubicBezTo>
                  <a:pt x="20899" y="7526"/>
                  <a:pt x="20875" y="7509"/>
                  <a:pt x="20869" y="7487"/>
                </a:cubicBezTo>
                <a:cubicBezTo>
                  <a:pt x="20751" y="7039"/>
                  <a:pt x="20596" y="6603"/>
                  <a:pt x="20406" y="6182"/>
                </a:cubicBezTo>
                <a:cubicBezTo>
                  <a:pt x="20394" y="6160"/>
                  <a:pt x="20394" y="6137"/>
                  <a:pt x="20400" y="6116"/>
                </a:cubicBezTo>
                <a:cubicBezTo>
                  <a:pt x="20418" y="6046"/>
                  <a:pt x="20430" y="5970"/>
                  <a:pt x="20430" y="5895"/>
                </a:cubicBezTo>
                <a:lnTo>
                  <a:pt x="20430" y="4680"/>
                </a:lnTo>
                <a:cubicBezTo>
                  <a:pt x="20430" y="4653"/>
                  <a:pt x="20406" y="4626"/>
                  <a:pt x="20371" y="4626"/>
                </a:cubicBezTo>
                <a:lnTo>
                  <a:pt x="19558" y="4626"/>
                </a:lnTo>
                <a:cubicBezTo>
                  <a:pt x="19535" y="4626"/>
                  <a:pt x="19511" y="4616"/>
                  <a:pt x="19499" y="4594"/>
                </a:cubicBezTo>
                <a:cubicBezTo>
                  <a:pt x="19125" y="4076"/>
                  <a:pt x="18703" y="3589"/>
                  <a:pt x="18229" y="3141"/>
                </a:cubicBezTo>
                <a:cubicBezTo>
                  <a:pt x="18205" y="3120"/>
                  <a:pt x="18193" y="3093"/>
                  <a:pt x="18193" y="3060"/>
                </a:cubicBezTo>
                <a:lnTo>
                  <a:pt x="18193" y="2202"/>
                </a:lnTo>
                <a:cubicBezTo>
                  <a:pt x="18193" y="2175"/>
                  <a:pt x="18169" y="2154"/>
                  <a:pt x="18140" y="2154"/>
                </a:cubicBezTo>
                <a:lnTo>
                  <a:pt x="17036" y="2154"/>
                </a:lnTo>
                <a:cubicBezTo>
                  <a:pt x="17007" y="2154"/>
                  <a:pt x="16982" y="2149"/>
                  <a:pt x="16958" y="2133"/>
                </a:cubicBezTo>
                <a:cubicBezTo>
                  <a:pt x="16436" y="1776"/>
                  <a:pt x="15874" y="1469"/>
                  <a:pt x="15280" y="1210"/>
                </a:cubicBezTo>
                <a:cubicBezTo>
                  <a:pt x="15256" y="1199"/>
                  <a:pt x="15243" y="1183"/>
                  <a:pt x="15243" y="1156"/>
                </a:cubicBezTo>
                <a:lnTo>
                  <a:pt x="15243" y="636"/>
                </a:lnTo>
                <a:cubicBezTo>
                  <a:pt x="15243" y="609"/>
                  <a:pt x="15221" y="589"/>
                  <a:pt x="15191" y="589"/>
                </a:cubicBezTo>
                <a:lnTo>
                  <a:pt x="13463" y="589"/>
                </a:lnTo>
                <a:cubicBezTo>
                  <a:pt x="13439" y="589"/>
                  <a:pt x="13411" y="582"/>
                  <a:pt x="13387" y="577"/>
                </a:cubicBezTo>
                <a:cubicBezTo>
                  <a:pt x="12865" y="453"/>
                  <a:pt x="12331" y="367"/>
                  <a:pt x="11779" y="324"/>
                </a:cubicBezTo>
                <a:cubicBezTo>
                  <a:pt x="11761" y="324"/>
                  <a:pt x="11749" y="313"/>
                  <a:pt x="11749" y="297"/>
                </a:cubicBezTo>
                <a:lnTo>
                  <a:pt x="11749" y="37"/>
                </a:lnTo>
                <a:cubicBezTo>
                  <a:pt x="11749" y="16"/>
                  <a:pt x="11731" y="0"/>
                  <a:pt x="11707" y="0"/>
                </a:cubicBezTo>
                <a:lnTo>
                  <a:pt x="10800" y="0"/>
                </a:lnTo>
                <a:lnTo>
                  <a:pt x="9891" y="0"/>
                </a:lnTo>
                <a:close/>
                <a:moveTo>
                  <a:pt x="9821" y="918"/>
                </a:moveTo>
                <a:cubicBezTo>
                  <a:pt x="9839" y="918"/>
                  <a:pt x="9856" y="929"/>
                  <a:pt x="9856" y="945"/>
                </a:cubicBezTo>
                <a:lnTo>
                  <a:pt x="9856" y="1269"/>
                </a:lnTo>
                <a:cubicBezTo>
                  <a:pt x="9856" y="1674"/>
                  <a:pt x="10164" y="2009"/>
                  <a:pt x="10574" y="2100"/>
                </a:cubicBezTo>
                <a:cubicBezTo>
                  <a:pt x="10592" y="2106"/>
                  <a:pt x="10609" y="2121"/>
                  <a:pt x="10609" y="2138"/>
                </a:cubicBezTo>
                <a:lnTo>
                  <a:pt x="10609" y="5237"/>
                </a:lnTo>
                <a:lnTo>
                  <a:pt x="10615" y="5237"/>
                </a:lnTo>
                <a:cubicBezTo>
                  <a:pt x="10615" y="5280"/>
                  <a:pt x="10580" y="5313"/>
                  <a:pt x="10533" y="5313"/>
                </a:cubicBezTo>
                <a:cubicBezTo>
                  <a:pt x="10147" y="5334"/>
                  <a:pt x="9773" y="5393"/>
                  <a:pt x="9411" y="5490"/>
                </a:cubicBezTo>
                <a:cubicBezTo>
                  <a:pt x="9370" y="5501"/>
                  <a:pt x="9321" y="5479"/>
                  <a:pt x="9304" y="5441"/>
                </a:cubicBezTo>
                <a:lnTo>
                  <a:pt x="8081" y="2381"/>
                </a:lnTo>
                <a:cubicBezTo>
                  <a:pt x="8076" y="2364"/>
                  <a:pt x="8075" y="2348"/>
                  <a:pt x="8087" y="2332"/>
                </a:cubicBezTo>
                <a:cubicBezTo>
                  <a:pt x="8188" y="2197"/>
                  <a:pt x="8241" y="2035"/>
                  <a:pt x="8241" y="1863"/>
                </a:cubicBezTo>
                <a:lnTo>
                  <a:pt x="8241" y="1220"/>
                </a:lnTo>
                <a:cubicBezTo>
                  <a:pt x="8241" y="1198"/>
                  <a:pt x="8254" y="1181"/>
                  <a:pt x="8278" y="1176"/>
                </a:cubicBezTo>
                <a:cubicBezTo>
                  <a:pt x="8776" y="1052"/>
                  <a:pt x="9293" y="966"/>
                  <a:pt x="9821" y="918"/>
                </a:cubicBezTo>
                <a:close/>
                <a:moveTo>
                  <a:pt x="11790" y="923"/>
                </a:moveTo>
                <a:cubicBezTo>
                  <a:pt x="12318" y="971"/>
                  <a:pt x="12835" y="1058"/>
                  <a:pt x="13333" y="1183"/>
                </a:cubicBezTo>
                <a:cubicBezTo>
                  <a:pt x="13357" y="1188"/>
                  <a:pt x="13368" y="1203"/>
                  <a:pt x="13368" y="1225"/>
                </a:cubicBezTo>
                <a:lnTo>
                  <a:pt x="13368" y="1868"/>
                </a:lnTo>
                <a:cubicBezTo>
                  <a:pt x="13368" y="2040"/>
                  <a:pt x="13427" y="2202"/>
                  <a:pt x="13522" y="2337"/>
                </a:cubicBezTo>
                <a:cubicBezTo>
                  <a:pt x="13534" y="2353"/>
                  <a:pt x="13536" y="2369"/>
                  <a:pt x="13530" y="2386"/>
                </a:cubicBezTo>
                <a:lnTo>
                  <a:pt x="12306" y="5448"/>
                </a:lnTo>
                <a:cubicBezTo>
                  <a:pt x="12288" y="5485"/>
                  <a:pt x="12248" y="5506"/>
                  <a:pt x="12200" y="5495"/>
                </a:cubicBezTo>
                <a:cubicBezTo>
                  <a:pt x="11844" y="5398"/>
                  <a:pt x="11470" y="5339"/>
                  <a:pt x="11078" y="5318"/>
                </a:cubicBezTo>
                <a:cubicBezTo>
                  <a:pt x="11031" y="5318"/>
                  <a:pt x="10995" y="5280"/>
                  <a:pt x="10995" y="5242"/>
                </a:cubicBezTo>
                <a:lnTo>
                  <a:pt x="10995" y="2143"/>
                </a:lnTo>
                <a:lnTo>
                  <a:pt x="11000" y="2143"/>
                </a:lnTo>
                <a:cubicBezTo>
                  <a:pt x="11000" y="2121"/>
                  <a:pt x="11020" y="2106"/>
                  <a:pt x="11037" y="2106"/>
                </a:cubicBezTo>
                <a:cubicBezTo>
                  <a:pt x="11453" y="2014"/>
                  <a:pt x="11755" y="1679"/>
                  <a:pt x="11755" y="1274"/>
                </a:cubicBezTo>
                <a:lnTo>
                  <a:pt x="11755" y="950"/>
                </a:lnTo>
                <a:cubicBezTo>
                  <a:pt x="11755" y="934"/>
                  <a:pt x="11772" y="923"/>
                  <a:pt x="11790" y="923"/>
                </a:cubicBezTo>
                <a:close/>
                <a:moveTo>
                  <a:pt x="15280" y="1878"/>
                </a:moveTo>
                <a:cubicBezTo>
                  <a:pt x="15613" y="2034"/>
                  <a:pt x="15979" y="2229"/>
                  <a:pt x="16282" y="2413"/>
                </a:cubicBezTo>
                <a:cubicBezTo>
                  <a:pt x="16305" y="2423"/>
                  <a:pt x="16319" y="2445"/>
                  <a:pt x="16319" y="2472"/>
                </a:cubicBezTo>
                <a:lnTo>
                  <a:pt x="16319" y="3271"/>
                </a:lnTo>
                <a:cubicBezTo>
                  <a:pt x="16319" y="3277"/>
                  <a:pt x="16319" y="3363"/>
                  <a:pt x="16319" y="3411"/>
                </a:cubicBezTo>
                <a:cubicBezTo>
                  <a:pt x="16319" y="3438"/>
                  <a:pt x="16307" y="3461"/>
                  <a:pt x="16289" y="3482"/>
                </a:cubicBezTo>
                <a:lnTo>
                  <a:pt x="13813" y="6165"/>
                </a:lnTo>
                <a:cubicBezTo>
                  <a:pt x="13784" y="6197"/>
                  <a:pt x="13730" y="6203"/>
                  <a:pt x="13695" y="6176"/>
                </a:cubicBezTo>
                <a:cubicBezTo>
                  <a:pt x="13392" y="5971"/>
                  <a:pt x="13066" y="5797"/>
                  <a:pt x="12710" y="5657"/>
                </a:cubicBezTo>
                <a:cubicBezTo>
                  <a:pt x="12668" y="5641"/>
                  <a:pt x="12644" y="5598"/>
                  <a:pt x="12662" y="5561"/>
                </a:cubicBezTo>
                <a:lnTo>
                  <a:pt x="13832" y="2634"/>
                </a:lnTo>
                <a:cubicBezTo>
                  <a:pt x="13850" y="2623"/>
                  <a:pt x="13868" y="2618"/>
                  <a:pt x="13886" y="2623"/>
                </a:cubicBezTo>
                <a:cubicBezTo>
                  <a:pt x="14087" y="2715"/>
                  <a:pt x="14330" y="2742"/>
                  <a:pt x="14579" y="2677"/>
                </a:cubicBezTo>
                <a:cubicBezTo>
                  <a:pt x="14959" y="2580"/>
                  <a:pt x="15219" y="2261"/>
                  <a:pt x="15243" y="1900"/>
                </a:cubicBezTo>
                <a:cubicBezTo>
                  <a:pt x="15243" y="1883"/>
                  <a:pt x="15262" y="1872"/>
                  <a:pt x="15280" y="1878"/>
                </a:cubicBezTo>
                <a:close/>
                <a:moveTo>
                  <a:pt x="6336" y="1884"/>
                </a:moveTo>
                <a:cubicBezTo>
                  <a:pt x="6354" y="1874"/>
                  <a:pt x="6372" y="1889"/>
                  <a:pt x="6372" y="1905"/>
                </a:cubicBezTo>
                <a:cubicBezTo>
                  <a:pt x="6390" y="2261"/>
                  <a:pt x="6652" y="2580"/>
                  <a:pt x="7037" y="2682"/>
                </a:cubicBezTo>
                <a:cubicBezTo>
                  <a:pt x="7293" y="2747"/>
                  <a:pt x="7529" y="2720"/>
                  <a:pt x="7731" y="2629"/>
                </a:cubicBezTo>
                <a:cubicBezTo>
                  <a:pt x="7749" y="2623"/>
                  <a:pt x="7768" y="2629"/>
                  <a:pt x="7774" y="2645"/>
                </a:cubicBezTo>
                <a:lnTo>
                  <a:pt x="8942" y="5571"/>
                </a:lnTo>
                <a:cubicBezTo>
                  <a:pt x="8960" y="5609"/>
                  <a:pt x="8935" y="5652"/>
                  <a:pt x="8894" y="5669"/>
                </a:cubicBezTo>
                <a:cubicBezTo>
                  <a:pt x="8544" y="5809"/>
                  <a:pt x="8212" y="5981"/>
                  <a:pt x="7909" y="6187"/>
                </a:cubicBezTo>
                <a:cubicBezTo>
                  <a:pt x="7873" y="6214"/>
                  <a:pt x="7820" y="6209"/>
                  <a:pt x="7790" y="6176"/>
                </a:cubicBezTo>
                <a:lnTo>
                  <a:pt x="5317" y="3492"/>
                </a:lnTo>
                <a:cubicBezTo>
                  <a:pt x="5299" y="3471"/>
                  <a:pt x="5287" y="3450"/>
                  <a:pt x="5287" y="3423"/>
                </a:cubicBezTo>
                <a:cubicBezTo>
                  <a:pt x="5287" y="3375"/>
                  <a:pt x="5287" y="3287"/>
                  <a:pt x="5287" y="3281"/>
                </a:cubicBezTo>
                <a:lnTo>
                  <a:pt x="5298" y="2478"/>
                </a:lnTo>
                <a:cubicBezTo>
                  <a:pt x="5298" y="2457"/>
                  <a:pt x="5310" y="2434"/>
                  <a:pt x="5333" y="2418"/>
                </a:cubicBezTo>
                <a:cubicBezTo>
                  <a:pt x="5636" y="2234"/>
                  <a:pt x="6004" y="2041"/>
                  <a:pt x="6336" y="1884"/>
                </a:cubicBezTo>
                <a:close/>
                <a:moveTo>
                  <a:pt x="18099" y="3882"/>
                </a:moveTo>
                <a:cubicBezTo>
                  <a:pt x="18318" y="4114"/>
                  <a:pt x="18532" y="4351"/>
                  <a:pt x="18728" y="4599"/>
                </a:cubicBezTo>
                <a:cubicBezTo>
                  <a:pt x="18733" y="4610"/>
                  <a:pt x="18726" y="4626"/>
                  <a:pt x="18715" y="4626"/>
                </a:cubicBezTo>
                <a:lnTo>
                  <a:pt x="18603" y="4626"/>
                </a:lnTo>
                <a:cubicBezTo>
                  <a:pt x="18580" y="4626"/>
                  <a:pt x="18561" y="4643"/>
                  <a:pt x="18561" y="4665"/>
                </a:cubicBezTo>
                <a:lnTo>
                  <a:pt x="18561" y="5387"/>
                </a:lnTo>
                <a:cubicBezTo>
                  <a:pt x="18561" y="5414"/>
                  <a:pt x="18544" y="5437"/>
                  <a:pt x="18520" y="5453"/>
                </a:cubicBezTo>
                <a:lnTo>
                  <a:pt x="14965" y="7320"/>
                </a:lnTo>
                <a:cubicBezTo>
                  <a:pt x="14923" y="7342"/>
                  <a:pt x="14876" y="7331"/>
                  <a:pt x="14852" y="7293"/>
                </a:cubicBezTo>
                <a:cubicBezTo>
                  <a:pt x="14644" y="7002"/>
                  <a:pt x="14402" y="6738"/>
                  <a:pt x="14123" y="6500"/>
                </a:cubicBezTo>
                <a:cubicBezTo>
                  <a:pt x="14087" y="6473"/>
                  <a:pt x="14086" y="6425"/>
                  <a:pt x="14116" y="6392"/>
                </a:cubicBezTo>
                <a:lnTo>
                  <a:pt x="16424" y="3892"/>
                </a:lnTo>
                <a:cubicBezTo>
                  <a:pt x="16436" y="3881"/>
                  <a:pt x="16461" y="3881"/>
                  <a:pt x="16473" y="3897"/>
                </a:cubicBezTo>
                <a:cubicBezTo>
                  <a:pt x="16639" y="4129"/>
                  <a:pt x="16929" y="4280"/>
                  <a:pt x="17255" y="4280"/>
                </a:cubicBezTo>
                <a:cubicBezTo>
                  <a:pt x="17587" y="4280"/>
                  <a:pt x="17879" y="4125"/>
                  <a:pt x="18045" y="3887"/>
                </a:cubicBezTo>
                <a:cubicBezTo>
                  <a:pt x="18057" y="3871"/>
                  <a:pt x="18081" y="3866"/>
                  <a:pt x="18099" y="3882"/>
                </a:cubicBezTo>
                <a:close/>
                <a:moveTo>
                  <a:pt x="3518" y="3887"/>
                </a:moveTo>
                <a:cubicBezTo>
                  <a:pt x="3530" y="3871"/>
                  <a:pt x="3560" y="3876"/>
                  <a:pt x="3572" y="3892"/>
                </a:cubicBezTo>
                <a:cubicBezTo>
                  <a:pt x="3738" y="4130"/>
                  <a:pt x="4029" y="4287"/>
                  <a:pt x="4362" y="4287"/>
                </a:cubicBezTo>
                <a:cubicBezTo>
                  <a:pt x="4688" y="4287"/>
                  <a:pt x="4978" y="4134"/>
                  <a:pt x="5144" y="3902"/>
                </a:cubicBezTo>
                <a:cubicBezTo>
                  <a:pt x="5156" y="3886"/>
                  <a:pt x="5180" y="3886"/>
                  <a:pt x="5198" y="3897"/>
                </a:cubicBezTo>
                <a:lnTo>
                  <a:pt x="7507" y="6398"/>
                </a:lnTo>
                <a:cubicBezTo>
                  <a:pt x="7536" y="6430"/>
                  <a:pt x="7529" y="6473"/>
                  <a:pt x="7499" y="6505"/>
                </a:cubicBezTo>
                <a:cubicBezTo>
                  <a:pt x="7220" y="6743"/>
                  <a:pt x="6978" y="7007"/>
                  <a:pt x="6770" y="7298"/>
                </a:cubicBezTo>
                <a:cubicBezTo>
                  <a:pt x="6747" y="7331"/>
                  <a:pt x="6693" y="7342"/>
                  <a:pt x="6657" y="7325"/>
                </a:cubicBezTo>
                <a:lnTo>
                  <a:pt x="3097" y="5453"/>
                </a:lnTo>
                <a:cubicBezTo>
                  <a:pt x="3073" y="5442"/>
                  <a:pt x="3056" y="5414"/>
                  <a:pt x="3056" y="5387"/>
                </a:cubicBezTo>
                <a:lnTo>
                  <a:pt x="3056" y="4665"/>
                </a:lnTo>
                <a:cubicBezTo>
                  <a:pt x="3056" y="4643"/>
                  <a:pt x="3037" y="4626"/>
                  <a:pt x="3013" y="4626"/>
                </a:cubicBezTo>
                <a:lnTo>
                  <a:pt x="2900" y="4626"/>
                </a:lnTo>
                <a:cubicBezTo>
                  <a:pt x="2888" y="4631"/>
                  <a:pt x="2883" y="4615"/>
                  <a:pt x="2889" y="4604"/>
                </a:cubicBezTo>
                <a:cubicBezTo>
                  <a:pt x="3085" y="4356"/>
                  <a:pt x="3292" y="4114"/>
                  <a:pt x="3518" y="3887"/>
                </a:cubicBezTo>
                <a:close/>
                <a:moveTo>
                  <a:pt x="11067" y="5664"/>
                </a:moveTo>
                <a:cubicBezTo>
                  <a:pt x="11417" y="5680"/>
                  <a:pt x="11755" y="5739"/>
                  <a:pt x="12081" y="5826"/>
                </a:cubicBezTo>
                <a:cubicBezTo>
                  <a:pt x="12117" y="5836"/>
                  <a:pt x="12134" y="5867"/>
                  <a:pt x="12122" y="5900"/>
                </a:cubicBezTo>
                <a:lnTo>
                  <a:pt x="11119" y="8405"/>
                </a:lnTo>
                <a:cubicBezTo>
                  <a:pt x="11107" y="8432"/>
                  <a:pt x="11084" y="8443"/>
                  <a:pt x="11054" y="8437"/>
                </a:cubicBezTo>
                <a:cubicBezTo>
                  <a:pt x="11024" y="8432"/>
                  <a:pt x="11000" y="8410"/>
                  <a:pt x="11000" y="8383"/>
                </a:cubicBezTo>
                <a:lnTo>
                  <a:pt x="11000" y="5723"/>
                </a:lnTo>
                <a:cubicBezTo>
                  <a:pt x="11000" y="5690"/>
                  <a:pt x="11031" y="5664"/>
                  <a:pt x="11067" y="5664"/>
                </a:cubicBezTo>
                <a:close/>
                <a:moveTo>
                  <a:pt x="10550" y="5669"/>
                </a:moveTo>
                <a:cubicBezTo>
                  <a:pt x="10585" y="5669"/>
                  <a:pt x="10615" y="5695"/>
                  <a:pt x="10615" y="5728"/>
                </a:cubicBezTo>
                <a:lnTo>
                  <a:pt x="10615" y="8390"/>
                </a:lnTo>
                <a:cubicBezTo>
                  <a:pt x="10615" y="8417"/>
                  <a:pt x="10592" y="8439"/>
                  <a:pt x="10563" y="8444"/>
                </a:cubicBezTo>
                <a:cubicBezTo>
                  <a:pt x="10533" y="8449"/>
                  <a:pt x="10502" y="8432"/>
                  <a:pt x="10496" y="8410"/>
                </a:cubicBezTo>
                <a:lnTo>
                  <a:pt x="9495" y="5907"/>
                </a:lnTo>
                <a:cubicBezTo>
                  <a:pt x="9483" y="5874"/>
                  <a:pt x="9500" y="5841"/>
                  <a:pt x="9535" y="5831"/>
                </a:cubicBezTo>
                <a:cubicBezTo>
                  <a:pt x="9862" y="5744"/>
                  <a:pt x="10200" y="5685"/>
                  <a:pt x="10550" y="5669"/>
                </a:cubicBezTo>
                <a:close/>
                <a:moveTo>
                  <a:pt x="3097" y="5858"/>
                </a:moveTo>
                <a:lnTo>
                  <a:pt x="6461" y="7622"/>
                </a:lnTo>
                <a:cubicBezTo>
                  <a:pt x="6502" y="7644"/>
                  <a:pt x="6516" y="7687"/>
                  <a:pt x="6498" y="7725"/>
                </a:cubicBezTo>
                <a:cubicBezTo>
                  <a:pt x="6326" y="8033"/>
                  <a:pt x="6194" y="8357"/>
                  <a:pt x="6105" y="8697"/>
                </a:cubicBezTo>
                <a:cubicBezTo>
                  <a:pt x="6093" y="8735"/>
                  <a:pt x="6052" y="8761"/>
                  <a:pt x="6005" y="8756"/>
                </a:cubicBezTo>
                <a:lnTo>
                  <a:pt x="1958" y="8108"/>
                </a:lnTo>
                <a:cubicBezTo>
                  <a:pt x="1923" y="8103"/>
                  <a:pt x="1899" y="8077"/>
                  <a:pt x="1899" y="8044"/>
                </a:cubicBezTo>
                <a:lnTo>
                  <a:pt x="1899" y="7563"/>
                </a:lnTo>
                <a:cubicBezTo>
                  <a:pt x="1899" y="7542"/>
                  <a:pt x="1880" y="7526"/>
                  <a:pt x="1856" y="7526"/>
                </a:cubicBezTo>
                <a:lnTo>
                  <a:pt x="1454" y="7526"/>
                </a:lnTo>
                <a:cubicBezTo>
                  <a:pt x="1424" y="7532"/>
                  <a:pt x="1405" y="7504"/>
                  <a:pt x="1411" y="7482"/>
                </a:cubicBezTo>
                <a:cubicBezTo>
                  <a:pt x="1488" y="7218"/>
                  <a:pt x="1577" y="6953"/>
                  <a:pt x="1678" y="6699"/>
                </a:cubicBezTo>
                <a:cubicBezTo>
                  <a:pt x="1684" y="6678"/>
                  <a:pt x="1714" y="6667"/>
                  <a:pt x="1738" y="6678"/>
                </a:cubicBezTo>
                <a:cubicBezTo>
                  <a:pt x="1898" y="6742"/>
                  <a:pt x="2089" y="6769"/>
                  <a:pt x="2285" y="6737"/>
                </a:cubicBezTo>
                <a:cubicBezTo>
                  <a:pt x="2736" y="6666"/>
                  <a:pt x="3062" y="6294"/>
                  <a:pt x="3062" y="5873"/>
                </a:cubicBezTo>
                <a:cubicBezTo>
                  <a:pt x="3062" y="5857"/>
                  <a:pt x="3079" y="5847"/>
                  <a:pt x="3097" y="5858"/>
                </a:cubicBezTo>
                <a:close/>
                <a:moveTo>
                  <a:pt x="18525" y="5858"/>
                </a:moveTo>
                <a:cubicBezTo>
                  <a:pt x="18543" y="5852"/>
                  <a:pt x="18561" y="5857"/>
                  <a:pt x="18561" y="5873"/>
                </a:cubicBezTo>
                <a:cubicBezTo>
                  <a:pt x="18555" y="6294"/>
                  <a:pt x="18875" y="6666"/>
                  <a:pt x="19332" y="6737"/>
                </a:cubicBezTo>
                <a:cubicBezTo>
                  <a:pt x="19528" y="6769"/>
                  <a:pt x="19713" y="6742"/>
                  <a:pt x="19879" y="6678"/>
                </a:cubicBezTo>
                <a:cubicBezTo>
                  <a:pt x="19903" y="6667"/>
                  <a:pt x="19933" y="6678"/>
                  <a:pt x="19938" y="6699"/>
                </a:cubicBezTo>
                <a:cubicBezTo>
                  <a:pt x="20039" y="6953"/>
                  <a:pt x="20128" y="7218"/>
                  <a:pt x="20205" y="7482"/>
                </a:cubicBezTo>
                <a:cubicBezTo>
                  <a:pt x="20211" y="7504"/>
                  <a:pt x="20192" y="7526"/>
                  <a:pt x="20168" y="7526"/>
                </a:cubicBezTo>
                <a:lnTo>
                  <a:pt x="19766" y="7526"/>
                </a:lnTo>
                <a:cubicBezTo>
                  <a:pt x="19742" y="7526"/>
                  <a:pt x="19723" y="7542"/>
                  <a:pt x="19723" y="7563"/>
                </a:cubicBezTo>
                <a:lnTo>
                  <a:pt x="19723" y="8044"/>
                </a:lnTo>
                <a:cubicBezTo>
                  <a:pt x="19723" y="8077"/>
                  <a:pt x="19700" y="8103"/>
                  <a:pt x="19664" y="8108"/>
                </a:cubicBezTo>
                <a:lnTo>
                  <a:pt x="15618" y="8756"/>
                </a:lnTo>
                <a:cubicBezTo>
                  <a:pt x="15570" y="8761"/>
                  <a:pt x="15529" y="8735"/>
                  <a:pt x="15518" y="8697"/>
                </a:cubicBezTo>
                <a:cubicBezTo>
                  <a:pt x="15429" y="8357"/>
                  <a:pt x="15297" y="8033"/>
                  <a:pt x="15124" y="7725"/>
                </a:cubicBezTo>
                <a:cubicBezTo>
                  <a:pt x="15107" y="7687"/>
                  <a:pt x="15120" y="7644"/>
                  <a:pt x="15162" y="7622"/>
                </a:cubicBezTo>
                <a:lnTo>
                  <a:pt x="18525" y="5858"/>
                </a:lnTo>
                <a:close/>
                <a:moveTo>
                  <a:pt x="9042" y="5988"/>
                </a:moveTo>
                <a:cubicBezTo>
                  <a:pt x="9078" y="5977"/>
                  <a:pt x="9113" y="5987"/>
                  <a:pt x="9131" y="6020"/>
                </a:cubicBezTo>
                <a:lnTo>
                  <a:pt x="10134" y="8525"/>
                </a:lnTo>
                <a:cubicBezTo>
                  <a:pt x="10146" y="8552"/>
                  <a:pt x="10134" y="8578"/>
                  <a:pt x="10105" y="8589"/>
                </a:cubicBezTo>
                <a:cubicBezTo>
                  <a:pt x="10081" y="8600"/>
                  <a:pt x="10046" y="8601"/>
                  <a:pt x="10029" y="8579"/>
                </a:cubicBezTo>
                <a:lnTo>
                  <a:pt x="8141" y="6543"/>
                </a:lnTo>
                <a:cubicBezTo>
                  <a:pt x="8117" y="6516"/>
                  <a:pt x="8122" y="6478"/>
                  <a:pt x="8152" y="6457"/>
                </a:cubicBezTo>
                <a:cubicBezTo>
                  <a:pt x="8425" y="6273"/>
                  <a:pt x="8722" y="6112"/>
                  <a:pt x="9042" y="5988"/>
                </a:cubicBezTo>
                <a:close/>
                <a:moveTo>
                  <a:pt x="12521" y="5991"/>
                </a:moveTo>
                <a:cubicBezTo>
                  <a:pt x="12537" y="5985"/>
                  <a:pt x="12555" y="5984"/>
                  <a:pt x="12573" y="5993"/>
                </a:cubicBezTo>
                <a:cubicBezTo>
                  <a:pt x="12887" y="6117"/>
                  <a:pt x="13190" y="6273"/>
                  <a:pt x="13463" y="6462"/>
                </a:cubicBezTo>
                <a:cubicBezTo>
                  <a:pt x="13493" y="6483"/>
                  <a:pt x="13500" y="6521"/>
                  <a:pt x="13476" y="6548"/>
                </a:cubicBezTo>
                <a:lnTo>
                  <a:pt x="11588" y="8584"/>
                </a:lnTo>
                <a:cubicBezTo>
                  <a:pt x="11570" y="8606"/>
                  <a:pt x="11536" y="8610"/>
                  <a:pt x="11512" y="8594"/>
                </a:cubicBezTo>
                <a:cubicBezTo>
                  <a:pt x="11488" y="8583"/>
                  <a:pt x="11476" y="8552"/>
                  <a:pt x="11482" y="8530"/>
                </a:cubicBezTo>
                <a:lnTo>
                  <a:pt x="12484" y="6025"/>
                </a:lnTo>
                <a:cubicBezTo>
                  <a:pt x="12490" y="6008"/>
                  <a:pt x="12505" y="5997"/>
                  <a:pt x="12521" y="5991"/>
                </a:cubicBezTo>
                <a:close/>
                <a:moveTo>
                  <a:pt x="7800" y="6748"/>
                </a:moveTo>
                <a:cubicBezTo>
                  <a:pt x="7817" y="6749"/>
                  <a:pt x="7832" y="6757"/>
                  <a:pt x="7844" y="6770"/>
                </a:cubicBezTo>
                <a:lnTo>
                  <a:pt x="9724" y="8810"/>
                </a:lnTo>
                <a:cubicBezTo>
                  <a:pt x="9748" y="8832"/>
                  <a:pt x="9748" y="8865"/>
                  <a:pt x="9724" y="8881"/>
                </a:cubicBezTo>
                <a:cubicBezTo>
                  <a:pt x="9707" y="8903"/>
                  <a:pt x="9672" y="8907"/>
                  <a:pt x="9648" y="8896"/>
                </a:cubicBezTo>
                <a:lnTo>
                  <a:pt x="7113" y="7563"/>
                </a:lnTo>
                <a:cubicBezTo>
                  <a:pt x="7084" y="7547"/>
                  <a:pt x="7073" y="7509"/>
                  <a:pt x="7091" y="7482"/>
                </a:cubicBezTo>
                <a:cubicBezTo>
                  <a:pt x="7281" y="7223"/>
                  <a:pt x="7500" y="6980"/>
                  <a:pt x="7750" y="6764"/>
                </a:cubicBezTo>
                <a:cubicBezTo>
                  <a:pt x="7764" y="6753"/>
                  <a:pt x="7783" y="6748"/>
                  <a:pt x="7800" y="6748"/>
                </a:cubicBezTo>
                <a:close/>
                <a:moveTo>
                  <a:pt x="13812" y="6748"/>
                </a:moveTo>
                <a:cubicBezTo>
                  <a:pt x="13829" y="6748"/>
                  <a:pt x="13847" y="6753"/>
                  <a:pt x="13862" y="6764"/>
                </a:cubicBezTo>
                <a:cubicBezTo>
                  <a:pt x="14111" y="6980"/>
                  <a:pt x="14330" y="7218"/>
                  <a:pt x="14520" y="7482"/>
                </a:cubicBezTo>
                <a:cubicBezTo>
                  <a:pt x="14538" y="7509"/>
                  <a:pt x="14531" y="7547"/>
                  <a:pt x="14496" y="7563"/>
                </a:cubicBezTo>
                <a:lnTo>
                  <a:pt x="11957" y="8896"/>
                </a:lnTo>
                <a:cubicBezTo>
                  <a:pt x="11933" y="8907"/>
                  <a:pt x="11897" y="8902"/>
                  <a:pt x="11879" y="8886"/>
                </a:cubicBezTo>
                <a:cubicBezTo>
                  <a:pt x="11867" y="8864"/>
                  <a:pt x="11867" y="8832"/>
                  <a:pt x="11885" y="8810"/>
                </a:cubicBezTo>
                <a:lnTo>
                  <a:pt x="13767" y="6770"/>
                </a:lnTo>
                <a:cubicBezTo>
                  <a:pt x="13779" y="6757"/>
                  <a:pt x="13794" y="6749"/>
                  <a:pt x="13812" y="6748"/>
                </a:cubicBezTo>
                <a:close/>
                <a:moveTo>
                  <a:pt x="6869" y="7862"/>
                </a:moveTo>
                <a:cubicBezTo>
                  <a:pt x="6885" y="7858"/>
                  <a:pt x="6904" y="7860"/>
                  <a:pt x="6919" y="7870"/>
                </a:cubicBezTo>
                <a:lnTo>
                  <a:pt x="9457" y="9205"/>
                </a:lnTo>
                <a:cubicBezTo>
                  <a:pt x="9481" y="9216"/>
                  <a:pt x="9493" y="9247"/>
                  <a:pt x="9482" y="9269"/>
                </a:cubicBezTo>
                <a:cubicBezTo>
                  <a:pt x="9470" y="9296"/>
                  <a:pt x="9446" y="9308"/>
                  <a:pt x="9417" y="9308"/>
                </a:cubicBezTo>
                <a:lnTo>
                  <a:pt x="6533" y="8842"/>
                </a:lnTo>
                <a:cubicBezTo>
                  <a:pt x="6491" y="8837"/>
                  <a:pt x="6467" y="8805"/>
                  <a:pt x="6479" y="8773"/>
                </a:cubicBezTo>
                <a:cubicBezTo>
                  <a:pt x="6562" y="8465"/>
                  <a:pt x="6681" y="8173"/>
                  <a:pt x="6830" y="7892"/>
                </a:cubicBezTo>
                <a:cubicBezTo>
                  <a:pt x="6839" y="7876"/>
                  <a:pt x="6852" y="7866"/>
                  <a:pt x="6869" y="7862"/>
                </a:cubicBezTo>
                <a:close/>
                <a:moveTo>
                  <a:pt x="14741" y="7865"/>
                </a:moveTo>
                <a:cubicBezTo>
                  <a:pt x="14757" y="7869"/>
                  <a:pt x="14772" y="7879"/>
                  <a:pt x="14781" y="7892"/>
                </a:cubicBezTo>
                <a:cubicBezTo>
                  <a:pt x="14936" y="8168"/>
                  <a:pt x="15055" y="8465"/>
                  <a:pt x="15132" y="8773"/>
                </a:cubicBezTo>
                <a:cubicBezTo>
                  <a:pt x="15138" y="8805"/>
                  <a:pt x="15114" y="8837"/>
                  <a:pt x="15078" y="8842"/>
                </a:cubicBezTo>
                <a:lnTo>
                  <a:pt x="12195" y="9308"/>
                </a:lnTo>
                <a:cubicBezTo>
                  <a:pt x="12165" y="9313"/>
                  <a:pt x="12134" y="9296"/>
                  <a:pt x="12128" y="9269"/>
                </a:cubicBezTo>
                <a:cubicBezTo>
                  <a:pt x="12116" y="9242"/>
                  <a:pt x="12128" y="9216"/>
                  <a:pt x="12152" y="9205"/>
                </a:cubicBezTo>
                <a:lnTo>
                  <a:pt x="14692" y="7870"/>
                </a:lnTo>
                <a:cubicBezTo>
                  <a:pt x="14707" y="7862"/>
                  <a:pt x="14724" y="7861"/>
                  <a:pt x="14741" y="7865"/>
                </a:cubicBezTo>
                <a:close/>
                <a:moveTo>
                  <a:pt x="1940" y="8459"/>
                </a:moveTo>
                <a:lnTo>
                  <a:pt x="5940" y="9102"/>
                </a:lnTo>
                <a:cubicBezTo>
                  <a:pt x="5987" y="9107"/>
                  <a:pt x="6016" y="9145"/>
                  <a:pt x="6010" y="9188"/>
                </a:cubicBezTo>
                <a:cubicBezTo>
                  <a:pt x="5986" y="9355"/>
                  <a:pt x="5975" y="9528"/>
                  <a:pt x="5975" y="9706"/>
                </a:cubicBezTo>
                <a:cubicBezTo>
                  <a:pt x="5975" y="9884"/>
                  <a:pt x="5986" y="10053"/>
                  <a:pt x="6010" y="10226"/>
                </a:cubicBezTo>
                <a:cubicBezTo>
                  <a:pt x="6016" y="10269"/>
                  <a:pt x="5987" y="10306"/>
                  <a:pt x="5940" y="10312"/>
                </a:cubicBezTo>
                <a:lnTo>
                  <a:pt x="1993" y="10943"/>
                </a:lnTo>
                <a:cubicBezTo>
                  <a:pt x="1970" y="10948"/>
                  <a:pt x="1945" y="10932"/>
                  <a:pt x="1945" y="10905"/>
                </a:cubicBezTo>
                <a:lnTo>
                  <a:pt x="1945" y="10743"/>
                </a:lnTo>
                <a:cubicBezTo>
                  <a:pt x="1945" y="10716"/>
                  <a:pt x="1923" y="10700"/>
                  <a:pt x="1899" y="10700"/>
                </a:cubicBezTo>
                <a:lnTo>
                  <a:pt x="1209" y="10700"/>
                </a:lnTo>
                <a:cubicBezTo>
                  <a:pt x="1185" y="10700"/>
                  <a:pt x="1163" y="10684"/>
                  <a:pt x="1163" y="10657"/>
                </a:cubicBezTo>
                <a:cubicBezTo>
                  <a:pt x="1127" y="10334"/>
                  <a:pt x="1103" y="10003"/>
                  <a:pt x="1103" y="9674"/>
                </a:cubicBezTo>
                <a:cubicBezTo>
                  <a:pt x="1103" y="9652"/>
                  <a:pt x="1120" y="9637"/>
                  <a:pt x="1144" y="9632"/>
                </a:cubicBezTo>
                <a:cubicBezTo>
                  <a:pt x="1571" y="9556"/>
                  <a:pt x="1899" y="9211"/>
                  <a:pt x="1899" y="8795"/>
                </a:cubicBezTo>
                <a:lnTo>
                  <a:pt x="1899" y="8486"/>
                </a:lnTo>
                <a:cubicBezTo>
                  <a:pt x="1899" y="8470"/>
                  <a:pt x="1916" y="8454"/>
                  <a:pt x="1940" y="8459"/>
                </a:cubicBezTo>
                <a:close/>
                <a:moveTo>
                  <a:pt x="19688" y="8464"/>
                </a:moveTo>
                <a:cubicBezTo>
                  <a:pt x="19706" y="8459"/>
                  <a:pt x="19731" y="8475"/>
                  <a:pt x="19731" y="8491"/>
                </a:cubicBezTo>
                <a:lnTo>
                  <a:pt x="19731" y="8800"/>
                </a:lnTo>
                <a:cubicBezTo>
                  <a:pt x="19731" y="9216"/>
                  <a:pt x="20056" y="9556"/>
                  <a:pt x="20484" y="9637"/>
                </a:cubicBezTo>
                <a:cubicBezTo>
                  <a:pt x="20507" y="9642"/>
                  <a:pt x="20524" y="9657"/>
                  <a:pt x="20524" y="9679"/>
                </a:cubicBezTo>
                <a:cubicBezTo>
                  <a:pt x="20513" y="10008"/>
                  <a:pt x="20495" y="10339"/>
                  <a:pt x="20460" y="10663"/>
                </a:cubicBezTo>
                <a:cubicBezTo>
                  <a:pt x="20460" y="10684"/>
                  <a:pt x="20437" y="10705"/>
                  <a:pt x="20413" y="10705"/>
                </a:cubicBezTo>
                <a:lnTo>
                  <a:pt x="19731" y="10705"/>
                </a:lnTo>
                <a:cubicBezTo>
                  <a:pt x="19701" y="10705"/>
                  <a:pt x="19683" y="10727"/>
                  <a:pt x="19683" y="10749"/>
                </a:cubicBezTo>
                <a:lnTo>
                  <a:pt x="19683" y="10911"/>
                </a:lnTo>
                <a:cubicBezTo>
                  <a:pt x="19683" y="10932"/>
                  <a:pt x="19658" y="10948"/>
                  <a:pt x="19634" y="10948"/>
                </a:cubicBezTo>
                <a:lnTo>
                  <a:pt x="15688" y="10317"/>
                </a:lnTo>
                <a:cubicBezTo>
                  <a:pt x="15641" y="10311"/>
                  <a:pt x="15612" y="10274"/>
                  <a:pt x="15618" y="10231"/>
                </a:cubicBezTo>
                <a:cubicBezTo>
                  <a:pt x="15641" y="10063"/>
                  <a:pt x="15653" y="9891"/>
                  <a:pt x="15653" y="9713"/>
                </a:cubicBezTo>
                <a:cubicBezTo>
                  <a:pt x="15653" y="9535"/>
                  <a:pt x="15641" y="9366"/>
                  <a:pt x="15618" y="9193"/>
                </a:cubicBezTo>
                <a:cubicBezTo>
                  <a:pt x="15612" y="9150"/>
                  <a:pt x="15641" y="9112"/>
                  <a:pt x="15688" y="9107"/>
                </a:cubicBezTo>
                <a:lnTo>
                  <a:pt x="19688" y="8464"/>
                </a:lnTo>
                <a:close/>
                <a:moveTo>
                  <a:pt x="6461" y="9188"/>
                </a:moveTo>
                <a:lnTo>
                  <a:pt x="9346" y="9652"/>
                </a:lnTo>
                <a:cubicBezTo>
                  <a:pt x="9376" y="9657"/>
                  <a:pt x="9398" y="9679"/>
                  <a:pt x="9398" y="9706"/>
                </a:cubicBezTo>
                <a:cubicBezTo>
                  <a:pt x="9398" y="9733"/>
                  <a:pt x="9376" y="9755"/>
                  <a:pt x="9346" y="9760"/>
                </a:cubicBezTo>
                <a:lnTo>
                  <a:pt x="6461" y="10226"/>
                </a:lnTo>
                <a:cubicBezTo>
                  <a:pt x="6425" y="10231"/>
                  <a:pt x="6391" y="10209"/>
                  <a:pt x="6385" y="10177"/>
                </a:cubicBezTo>
                <a:cubicBezTo>
                  <a:pt x="6367" y="10025"/>
                  <a:pt x="6355" y="9868"/>
                  <a:pt x="6355" y="9706"/>
                </a:cubicBezTo>
                <a:cubicBezTo>
                  <a:pt x="6355" y="9549"/>
                  <a:pt x="6367" y="9393"/>
                  <a:pt x="6385" y="9237"/>
                </a:cubicBezTo>
                <a:cubicBezTo>
                  <a:pt x="6391" y="9205"/>
                  <a:pt x="6425" y="9183"/>
                  <a:pt x="6461" y="9188"/>
                </a:cubicBezTo>
                <a:close/>
                <a:moveTo>
                  <a:pt x="15149" y="9188"/>
                </a:moveTo>
                <a:cubicBezTo>
                  <a:pt x="15184" y="9183"/>
                  <a:pt x="15221" y="9205"/>
                  <a:pt x="15226" y="9237"/>
                </a:cubicBezTo>
                <a:cubicBezTo>
                  <a:pt x="15244" y="9388"/>
                  <a:pt x="15256" y="9544"/>
                  <a:pt x="15256" y="9706"/>
                </a:cubicBezTo>
                <a:cubicBezTo>
                  <a:pt x="15256" y="9862"/>
                  <a:pt x="15244" y="10020"/>
                  <a:pt x="15226" y="10177"/>
                </a:cubicBezTo>
                <a:cubicBezTo>
                  <a:pt x="15221" y="10209"/>
                  <a:pt x="15184" y="10231"/>
                  <a:pt x="15149" y="10226"/>
                </a:cubicBezTo>
                <a:lnTo>
                  <a:pt x="12265" y="9760"/>
                </a:lnTo>
                <a:cubicBezTo>
                  <a:pt x="12235" y="9755"/>
                  <a:pt x="12211" y="9733"/>
                  <a:pt x="12211" y="9706"/>
                </a:cubicBezTo>
                <a:cubicBezTo>
                  <a:pt x="12211" y="9679"/>
                  <a:pt x="12235" y="9657"/>
                  <a:pt x="12265" y="9652"/>
                </a:cubicBezTo>
                <a:lnTo>
                  <a:pt x="15149" y="9188"/>
                </a:lnTo>
                <a:close/>
                <a:moveTo>
                  <a:pt x="9411" y="10106"/>
                </a:moveTo>
                <a:cubicBezTo>
                  <a:pt x="9441" y="10100"/>
                  <a:pt x="9470" y="10118"/>
                  <a:pt x="9476" y="10145"/>
                </a:cubicBezTo>
                <a:cubicBezTo>
                  <a:pt x="9488" y="10172"/>
                  <a:pt x="9476" y="10198"/>
                  <a:pt x="9452" y="10209"/>
                </a:cubicBezTo>
                <a:lnTo>
                  <a:pt x="6913" y="11541"/>
                </a:lnTo>
                <a:cubicBezTo>
                  <a:pt x="6884" y="11558"/>
                  <a:pt x="6842" y="11548"/>
                  <a:pt x="6824" y="11521"/>
                </a:cubicBezTo>
                <a:cubicBezTo>
                  <a:pt x="6670" y="11246"/>
                  <a:pt x="6551" y="10948"/>
                  <a:pt x="6474" y="10641"/>
                </a:cubicBezTo>
                <a:cubicBezTo>
                  <a:pt x="6468" y="10614"/>
                  <a:pt x="6492" y="10581"/>
                  <a:pt x="6527" y="10570"/>
                </a:cubicBezTo>
                <a:lnTo>
                  <a:pt x="9411" y="10106"/>
                </a:lnTo>
                <a:close/>
                <a:moveTo>
                  <a:pt x="12200" y="10111"/>
                </a:moveTo>
                <a:lnTo>
                  <a:pt x="15084" y="10576"/>
                </a:lnTo>
                <a:cubicBezTo>
                  <a:pt x="15119" y="10582"/>
                  <a:pt x="15143" y="10613"/>
                  <a:pt x="15137" y="10646"/>
                </a:cubicBezTo>
                <a:cubicBezTo>
                  <a:pt x="15054" y="10953"/>
                  <a:pt x="14935" y="11246"/>
                  <a:pt x="14787" y="11526"/>
                </a:cubicBezTo>
                <a:cubicBezTo>
                  <a:pt x="14769" y="11559"/>
                  <a:pt x="14728" y="11570"/>
                  <a:pt x="14698" y="11548"/>
                </a:cubicBezTo>
                <a:lnTo>
                  <a:pt x="12157" y="10214"/>
                </a:lnTo>
                <a:cubicBezTo>
                  <a:pt x="12134" y="10203"/>
                  <a:pt x="12123" y="10171"/>
                  <a:pt x="12135" y="10150"/>
                </a:cubicBezTo>
                <a:cubicBezTo>
                  <a:pt x="12147" y="10123"/>
                  <a:pt x="12170" y="10111"/>
                  <a:pt x="12200" y="10111"/>
                </a:cubicBezTo>
                <a:close/>
                <a:moveTo>
                  <a:pt x="11922" y="10512"/>
                </a:moveTo>
                <a:cubicBezTo>
                  <a:pt x="11936" y="10510"/>
                  <a:pt x="11951" y="10514"/>
                  <a:pt x="11963" y="10522"/>
                </a:cubicBezTo>
                <a:lnTo>
                  <a:pt x="14501" y="11855"/>
                </a:lnTo>
                <a:cubicBezTo>
                  <a:pt x="14531" y="11871"/>
                  <a:pt x="14543" y="11909"/>
                  <a:pt x="14525" y="11936"/>
                </a:cubicBezTo>
                <a:cubicBezTo>
                  <a:pt x="14336" y="12195"/>
                  <a:pt x="14116" y="12439"/>
                  <a:pt x="13867" y="12655"/>
                </a:cubicBezTo>
                <a:cubicBezTo>
                  <a:pt x="13838" y="12677"/>
                  <a:pt x="13796" y="12675"/>
                  <a:pt x="13773" y="12648"/>
                </a:cubicBezTo>
                <a:lnTo>
                  <a:pt x="11885" y="10603"/>
                </a:lnTo>
                <a:cubicBezTo>
                  <a:pt x="11867" y="10582"/>
                  <a:pt x="11867" y="10554"/>
                  <a:pt x="11885" y="10533"/>
                </a:cubicBezTo>
                <a:cubicBezTo>
                  <a:pt x="11894" y="10522"/>
                  <a:pt x="11908" y="10514"/>
                  <a:pt x="11922" y="10512"/>
                </a:cubicBezTo>
                <a:close/>
                <a:moveTo>
                  <a:pt x="9654" y="10516"/>
                </a:moveTo>
                <a:cubicBezTo>
                  <a:pt x="9678" y="10505"/>
                  <a:pt x="9714" y="10511"/>
                  <a:pt x="9732" y="10528"/>
                </a:cubicBezTo>
                <a:cubicBezTo>
                  <a:pt x="9750" y="10549"/>
                  <a:pt x="9750" y="10575"/>
                  <a:pt x="9732" y="10597"/>
                </a:cubicBezTo>
                <a:lnTo>
                  <a:pt x="7844" y="12643"/>
                </a:lnTo>
                <a:cubicBezTo>
                  <a:pt x="7820" y="12670"/>
                  <a:pt x="7779" y="12670"/>
                  <a:pt x="7750" y="12648"/>
                </a:cubicBezTo>
                <a:cubicBezTo>
                  <a:pt x="7500" y="12432"/>
                  <a:pt x="7281" y="12196"/>
                  <a:pt x="7091" y="11931"/>
                </a:cubicBezTo>
                <a:cubicBezTo>
                  <a:pt x="7073" y="11904"/>
                  <a:pt x="7078" y="11866"/>
                  <a:pt x="7113" y="11850"/>
                </a:cubicBezTo>
                <a:lnTo>
                  <a:pt x="9654" y="10516"/>
                </a:lnTo>
                <a:close/>
                <a:moveTo>
                  <a:pt x="5993" y="10651"/>
                </a:moveTo>
                <a:cubicBezTo>
                  <a:pt x="6041" y="10645"/>
                  <a:pt x="6082" y="10674"/>
                  <a:pt x="6094" y="10711"/>
                </a:cubicBezTo>
                <a:cubicBezTo>
                  <a:pt x="6183" y="11052"/>
                  <a:pt x="6313" y="11375"/>
                  <a:pt x="6485" y="11683"/>
                </a:cubicBezTo>
                <a:cubicBezTo>
                  <a:pt x="6503" y="11721"/>
                  <a:pt x="6491" y="11763"/>
                  <a:pt x="6450" y="11784"/>
                </a:cubicBezTo>
                <a:lnTo>
                  <a:pt x="2889" y="13664"/>
                </a:lnTo>
                <a:cubicBezTo>
                  <a:pt x="2865" y="13675"/>
                  <a:pt x="2842" y="13681"/>
                  <a:pt x="2819" y="13681"/>
                </a:cubicBezTo>
                <a:lnTo>
                  <a:pt x="2166" y="13681"/>
                </a:lnTo>
                <a:cubicBezTo>
                  <a:pt x="2148" y="13681"/>
                  <a:pt x="2135" y="13670"/>
                  <a:pt x="2123" y="13659"/>
                </a:cubicBezTo>
                <a:cubicBezTo>
                  <a:pt x="1939" y="13329"/>
                  <a:pt x="1779" y="12984"/>
                  <a:pt x="1643" y="12628"/>
                </a:cubicBezTo>
                <a:cubicBezTo>
                  <a:pt x="1637" y="12612"/>
                  <a:pt x="1642" y="12590"/>
                  <a:pt x="1654" y="12574"/>
                </a:cubicBezTo>
                <a:cubicBezTo>
                  <a:pt x="1826" y="12417"/>
                  <a:pt x="1934" y="12206"/>
                  <a:pt x="1934" y="11968"/>
                </a:cubicBezTo>
                <a:lnTo>
                  <a:pt x="1934" y="11342"/>
                </a:lnTo>
                <a:cubicBezTo>
                  <a:pt x="1934" y="11321"/>
                  <a:pt x="1952" y="11304"/>
                  <a:pt x="1969" y="11299"/>
                </a:cubicBezTo>
                <a:lnTo>
                  <a:pt x="5993" y="10651"/>
                </a:lnTo>
                <a:close/>
                <a:moveTo>
                  <a:pt x="15612" y="10657"/>
                </a:moveTo>
                <a:lnTo>
                  <a:pt x="19634" y="11305"/>
                </a:lnTo>
                <a:cubicBezTo>
                  <a:pt x="19658" y="11311"/>
                  <a:pt x="19671" y="11326"/>
                  <a:pt x="19671" y="11347"/>
                </a:cubicBezTo>
                <a:lnTo>
                  <a:pt x="19671" y="11973"/>
                </a:lnTo>
                <a:cubicBezTo>
                  <a:pt x="19671" y="12211"/>
                  <a:pt x="19777" y="12422"/>
                  <a:pt x="19950" y="12579"/>
                </a:cubicBezTo>
                <a:cubicBezTo>
                  <a:pt x="19967" y="12590"/>
                  <a:pt x="19974" y="12612"/>
                  <a:pt x="19968" y="12628"/>
                </a:cubicBezTo>
                <a:cubicBezTo>
                  <a:pt x="19832" y="12984"/>
                  <a:pt x="19670" y="13324"/>
                  <a:pt x="19486" y="13659"/>
                </a:cubicBezTo>
                <a:cubicBezTo>
                  <a:pt x="19480" y="13675"/>
                  <a:pt x="19463" y="13681"/>
                  <a:pt x="19445" y="13681"/>
                </a:cubicBezTo>
                <a:lnTo>
                  <a:pt x="18792" y="13681"/>
                </a:lnTo>
                <a:cubicBezTo>
                  <a:pt x="18769" y="13681"/>
                  <a:pt x="18746" y="13675"/>
                  <a:pt x="18722" y="13664"/>
                </a:cubicBezTo>
                <a:lnTo>
                  <a:pt x="15154" y="11791"/>
                </a:lnTo>
                <a:cubicBezTo>
                  <a:pt x="15113" y="11770"/>
                  <a:pt x="15101" y="11726"/>
                  <a:pt x="15119" y="11688"/>
                </a:cubicBezTo>
                <a:cubicBezTo>
                  <a:pt x="15291" y="11381"/>
                  <a:pt x="15421" y="11057"/>
                  <a:pt x="15510" y="10716"/>
                </a:cubicBezTo>
                <a:cubicBezTo>
                  <a:pt x="15522" y="10679"/>
                  <a:pt x="15565" y="10652"/>
                  <a:pt x="15612" y="10657"/>
                </a:cubicBezTo>
                <a:close/>
                <a:moveTo>
                  <a:pt x="9552" y="11381"/>
                </a:moveTo>
                <a:cubicBezTo>
                  <a:pt x="9564" y="11388"/>
                  <a:pt x="9571" y="11402"/>
                  <a:pt x="9565" y="11418"/>
                </a:cubicBezTo>
                <a:lnTo>
                  <a:pt x="8823" y="13259"/>
                </a:lnTo>
                <a:cubicBezTo>
                  <a:pt x="8811" y="13291"/>
                  <a:pt x="8770" y="13307"/>
                  <a:pt x="8734" y="13291"/>
                </a:cubicBezTo>
                <a:cubicBezTo>
                  <a:pt x="8532" y="13194"/>
                  <a:pt x="8336" y="13081"/>
                  <a:pt x="8152" y="12957"/>
                </a:cubicBezTo>
                <a:cubicBezTo>
                  <a:pt x="8122" y="12935"/>
                  <a:pt x="8117" y="12898"/>
                  <a:pt x="8141" y="12871"/>
                </a:cubicBezTo>
                <a:lnTo>
                  <a:pt x="9511" y="11386"/>
                </a:lnTo>
                <a:cubicBezTo>
                  <a:pt x="9523" y="11375"/>
                  <a:pt x="9540" y="11374"/>
                  <a:pt x="9552" y="11381"/>
                </a:cubicBezTo>
                <a:close/>
                <a:moveTo>
                  <a:pt x="12065" y="11383"/>
                </a:moveTo>
                <a:cubicBezTo>
                  <a:pt x="12077" y="11377"/>
                  <a:pt x="12094" y="11378"/>
                  <a:pt x="12105" y="11391"/>
                </a:cubicBezTo>
                <a:lnTo>
                  <a:pt x="13476" y="12876"/>
                </a:lnTo>
                <a:cubicBezTo>
                  <a:pt x="13494" y="12898"/>
                  <a:pt x="13493" y="12935"/>
                  <a:pt x="13463" y="12957"/>
                </a:cubicBezTo>
                <a:cubicBezTo>
                  <a:pt x="13279" y="13081"/>
                  <a:pt x="13084" y="13194"/>
                  <a:pt x="12882" y="13291"/>
                </a:cubicBezTo>
                <a:cubicBezTo>
                  <a:pt x="12847" y="13307"/>
                  <a:pt x="12805" y="13291"/>
                  <a:pt x="12793" y="13259"/>
                </a:cubicBezTo>
                <a:lnTo>
                  <a:pt x="12052" y="11418"/>
                </a:lnTo>
                <a:cubicBezTo>
                  <a:pt x="12046" y="11402"/>
                  <a:pt x="12053" y="11389"/>
                  <a:pt x="12065" y="11383"/>
                </a:cubicBezTo>
                <a:close/>
                <a:moveTo>
                  <a:pt x="11030" y="11685"/>
                </a:moveTo>
                <a:cubicBezTo>
                  <a:pt x="11045" y="11682"/>
                  <a:pt x="11061" y="11687"/>
                  <a:pt x="11067" y="11703"/>
                </a:cubicBezTo>
                <a:lnTo>
                  <a:pt x="11820" y="13578"/>
                </a:lnTo>
                <a:cubicBezTo>
                  <a:pt x="11832" y="13610"/>
                  <a:pt x="11813" y="13648"/>
                  <a:pt x="11772" y="13654"/>
                </a:cubicBezTo>
                <a:cubicBezTo>
                  <a:pt x="11540" y="13702"/>
                  <a:pt x="11310" y="13729"/>
                  <a:pt x="11067" y="13745"/>
                </a:cubicBezTo>
                <a:cubicBezTo>
                  <a:pt x="11031" y="13745"/>
                  <a:pt x="11000" y="13718"/>
                  <a:pt x="11000" y="13686"/>
                </a:cubicBezTo>
                <a:lnTo>
                  <a:pt x="11000" y="11715"/>
                </a:lnTo>
                <a:cubicBezTo>
                  <a:pt x="11000" y="11699"/>
                  <a:pt x="11015" y="11688"/>
                  <a:pt x="11030" y="11685"/>
                </a:cubicBezTo>
                <a:close/>
                <a:moveTo>
                  <a:pt x="10587" y="11690"/>
                </a:moveTo>
                <a:cubicBezTo>
                  <a:pt x="10602" y="11693"/>
                  <a:pt x="10615" y="11704"/>
                  <a:pt x="10615" y="11720"/>
                </a:cubicBezTo>
                <a:lnTo>
                  <a:pt x="10615" y="13691"/>
                </a:lnTo>
                <a:cubicBezTo>
                  <a:pt x="10615" y="13723"/>
                  <a:pt x="10585" y="13750"/>
                  <a:pt x="10550" y="13750"/>
                </a:cubicBezTo>
                <a:cubicBezTo>
                  <a:pt x="10306" y="13739"/>
                  <a:pt x="10075" y="13707"/>
                  <a:pt x="9843" y="13659"/>
                </a:cubicBezTo>
                <a:cubicBezTo>
                  <a:pt x="9808" y="13653"/>
                  <a:pt x="9785" y="13615"/>
                  <a:pt x="9797" y="13583"/>
                </a:cubicBezTo>
                <a:lnTo>
                  <a:pt x="10550" y="11710"/>
                </a:lnTo>
                <a:cubicBezTo>
                  <a:pt x="10556" y="11694"/>
                  <a:pt x="10572" y="11687"/>
                  <a:pt x="10587" y="11690"/>
                </a:cubicBezTo>
                <a:close/>
                <a:moveTo>
                  <a:pt x="6709" y="12090"/>
                </a:moveTo>
                <a:cubicBezTo>
                  <a:pt x="6729" y="12095"/>
                  <a:pt x="6746" y="12106"/>
                  <a:pt x="6757" y="12125"/>
                </a:cubicBezTo>
                <a:cubicBezTo>
                  <a:pt x="6965" y="12417"/>
                  <a:pt x="7209" y="12681"/>
                  <a:pt x="7488" y="12918"/>
                </a:cubicBezTo>
                <a:cubicBezTo>
                  <a:pt x="7524" y="12945"/>
                  <a:pt x="7523" y="12994"/>
                  <a:pt x="7494" y="13026"/>
                </a:cubicBezTo>
                <a:lnTo>
                  <a:pt x="4669" y="16093"/>
                </a:lnTo>
                <a:cubicBezTo>
                  <a:pt x="4658" y="16104"/>
                  <a:pt x="4646" y="16110"/>
                  <a:pt x="4629" y="16110"/>
                </a:cubicBezTo>
                <a:lnTo>
                  <a:pt x="4154" y="16110"/>
                </a:lnTo>
                <a:cubicBezTo>
                  <a:pt x="4142" y="16110"/>
                  <a:pt x="4123" y="16104"/>
                  <a:pt x="4111" y="16093"/>
                </a:cubicBezTo>
                <a:cubicBezTo>
                  <a:pt x="3743" y="15775"/>
                  <a:pt x="3405" y="15430"/>
                  <a:pt x="3097" y="15062"/>
                </a:cubicBezTo>
                <a:cubicBezTo>
                  <a:pt x="3085" y="15046"/>
                  <a:pt x="3072" y="15025"/>
                  <a:pt x="3078" y="15003"/>
                </a:cubicBezTo>
                <a:cubicBezTo>
                  <a:pt x="3078" y="14987"/>
                  <a:pt x="3078" y="14966"/>
                  <a:pt x="3078" y="14949"/>
                </a:cubicBezTo>
                <a:lnTo>
                  <a:pt x="3078" y="14005"/>
                </a:lnTo>
                <a:cubicBezTo>
                  <a:pt x="3078" y="13983"/>
                  <a:pt x="3090" y="13967"/>
                  <a:pt x="3108" y="13956"/>
                </a:cubicBezTo>
                <a:lnTo>
                  <a:pt x="6646" y="12098"/>
                </a:lnTo>
                <a:cubicBezTo>
                  <a:pt x="6667" y="12087"/>
                  <a:pt x="6689" y="12085"/>
                  <a:pt x="6709" y="12090"/>
                </a:cubicBezTo>
                <a:close/>
                <a:moveTo>
                  <a:pt x="14904" y="12093"/>
                </a:moveTo>
                <a:cubicBezTo>
                  <a:pt x="14925" y="12088"/>
                  <a:pt x="14947" y="12090"/>
                  <a:pt x="14965" y="12098"/>
                </a:cubicBezTo>
                <a:lnTo>
                  <a:pt x="18501" y="13956"/>
                </a:lnTo>
                <a:cubicBezTo>
                  <a:pt x="18519" y="13967"/>
                  <a:pt x="18531" y="13988"/>
                  <a:pt x="18531" y="14005"/>
                </a:cubicBezTo>
                <a:lnTo>
                  <a:pt x="18531" y="14949"/>
                </a:lnTo>
                <a:cubicBezTo>
                  <a:pt x="18531" y="14966"/>
                  <a:pt x="18531" y="14987"/>
                  <a:pt x="18531" y="15003"/>
                </a:cubicBezTo>
                <a:cubicBezTo>
                  <a:pt x="18537" y="15025"/>
                  <a:pt x="18532" y="15051"/>
                  <a:pt x="18520" y="15068"/>
                </a:cubicBezTo>
                <a:cubicBezTo>
                  <a:pt x="18211" y="15435"/>
                  <a:pt x="17873" y="15780"/>
                  <a:pt x="17505" y="16098"/>
                </a:cubicBezTo>
                <a:cubicBezTo>
                  <a:pt x="17494" y="16109"/>
                  <a:pt x="17481" y="16115"/>
                  <a:pt x="17463" y="16115"/>
                </a:cubicBezTo>
                <a:lnTo>
                  <a:pt x="16988" y="16115"/>
                </a:lnTo>
                <a:cubicBezTo>
                  <a:pt x="16970" y="16115"/>
                  <a:pt x="16959" y="16109"/>
                  <a:pt x="16947" y="16098"/>
                </a:cubicBezTo>
                <a:lnTo>
                  <a:pt x="14116" y="13026"/>
                </a:lnTo>
                <a:cubicBezTo>
                  <a:pt x="14086" y="12994"/>
                  <a:pt x="14093" y="12951"/>
                  <a:pt x="14123" y="12918"/>
                </a:cubicBezTo>
                <a:cubicBezTo>
                  <a:pt x="14402" y="12681"/>
                  <a:pt x="14644" y="12417"/>
                  <a:pt x="14852" y="12125"/>
                </a:cubicBezTo>
                <a:cubicBezTo>
                  <a:pt x="14864" y="12109"/>
                  <a:pt x="14883" y="12098"/>
                  <a:pt x="14904" y="12093"/>
                </a:cubicBezTo>
                <a:close/>
                <a:moveTo>
                  <a:pt x="7853" y="13215"/>
                </a:moveTo>
                <a:cubicBezTo>
                  <a:pt x="7875" y="13213"/>
                  <a:pt x="7897" y="13218"/>
                  <a:pt x="7915" y="13232"/>
                </a:cubicBezTo>
                <a:cubicBezTo>
                  <a:pt x="8128" y="13378"/>
                  <a:pt x="8360" y="13507"/>
                  <a:pt x="8597" y="13620"/>
                </a:cubicBezTo>
                <a:cubicBezTo>
                  <a:pt x="8633" y="13636"/>
                  <a:pt x="8657" y="13680"/>
                  <a:pt x="8640" y="13718"/>
                </a:cubicBezTo>
                <a:lnTo>
                  <a:pt x="7084" y="17573"/>
                </a:lnTo>
                <a:cubicBezTo>
                  <a:pt x="7078" y="17589"/>
                  <a:pt x="7061" y="17600"/>
                  <a:pt x="7043" y="17600"/>
                </a:cubicBezTo>
                <a:lnTo>
                  <a:pt x="6485" y="17600"/>
                </a:lnTo>
                <a:cubicBezTo>
                  <a:pt x="6467" y="17600"/>
                  <a:pt x="6443" y="17593"/>
                  <a:pt x="6425" y="17588"/>
                </a:cubicBezTo>
                <a:cubicBezTo>
                  <a:pt x="6081" y="17432"/>
                  <a:pt x="5756" y="17254"/>
                  <a:pt x="5435" y="17065"/>
                </a:cubicBezTo>
                <a:cubicBezTo>
                  <a:pt x="5417" y="17054"/>
                  <a:pt x="5406" y="17033"/>
                  <a:pt x="5406" y="17011"/>
                </a:cubicBezTo>
                <a:lnTo>
                  <a:pt x="5406" y="16142"/>
                </a:lnTo>
                <a:cubicBezTo>
                  <a:pt x="5406" y="16126"/>
                  <a:pt x="5388" y="16110"/>
                  <a:pt x="5370" y="16110"/>
                </a:cubicBezTo>
                <a:lnTo>
                  <a:pt x="5192" y="16110"/>
                </a:lnTo>
                <a:cubicBezTo>
                  <a:pt x="5175" y="16110"/>
                  <a:pt x="5167" y="16094"/>
                  <a:pt x="5179" y="16083"/>
                </a:cubicBezTo>
                <a:lnTo>
                  <a:pt x="7796" y="13242"/>
                </a:lnTo>
                <a:cubicBezTo>
                  <a:pt x="7811" y="13226"/>
                  <a:pt x="7832" y="13217"/>
                  <a:pt x="7853" y="13215"/>
                </a:cubicBezTo>
                <a:close/>
                <a:moveTo>
                  <a:pt x="13763" y="13215"/>
                </a:moveTo>
                <a:cubicBezTo>
                  <a:pt x="13785" y="13217"/>
                  <a:pt x="13804" y="13226"/>
                  <a:pt x="13819" y="13242"/>
                </a:cubicBezTo>
                <a:lnTo>
                  <a:pt x="16437" y="16083"/>
                </a:lnTo>
                <a:cubicBezTo>
                  <a:pt x="16443" y="16094"/>
                  <a:pt x="16437" y="16110"/>
                  <a:pt x="16419" y="16110"/>
                </a:cubicBezTo>
                <a:lnTo>
                  <a:pt x="16241" y="16110"/>
                </a:lnTo>
                <a:cubicBezTo>
                  <a:pt x="16223" y="16110"/>
                  <a:pt x="16206" y="16126"/>
                  <a:pt x="16206" y="16142"/>
                </a:cubicBezTo>
                <a:lnTo>
                  <a:pt x="16206" y="17011"/>
                </a:lnTo>
                <a:cubicBezTo>
                  <a:pt x="16206" y="17033"/>
                  <a:pt x="16194" y="17054"/>
                  <a:pt x="16176" y="17065"/>
                </a:cubicBezTo>
                <a:cubicBezTo>
                  <a:pt x="15861" y="17259"/>
                  <a:pt x="15528" y="17431"/>
                  <a:pt x="15184" y="17588"/>
                </a:cubicBezTo>
                <a:cubicBezTo>
                  <a:pt x="15166" y="17599"/>
                  <a:pt x="15148" y="17600"/>
                  <a:pt x="15124" y="17600"/>
                </a:cubicBezTo>
                <a:lnTo>
                  <a:pt x="14568" y="17600"/>
                </a:lnTo>
                <a:cubicBezTo>
                  <a:pt x="14550" y="17600"/>
                  <a:pt x="14531" y="17589"/>
                  <a:pt x="14525" y="17573"/>
                </a:cubicBezTo>
                <a:lnTo>
                  <a:pt x="12977" y="13718"/>
                </a:lnTo>
                <a:cubicBezTo>
                  <a:pt x="12959" y="13680"/>
                  <a:pt x="12982" y="13642"/>
                  <a:pt x="13018" y="13620"/>
                </a:cubicBezTo>
                <a:cubicBezTo>
                  <a:pt x="13255" y="13507"/>
                  <a:pt x="13487" y="13378"/>
                  <a:pt x="13700" y="13232"/>
                </a:cubicBezTo>
                <a:cubicBezTo>
                  <a:pt x="13718" y="13218"/>
                  <a:pt x="13742" y="13213"/>
                  <a:pt x="13763" y="13215"/>
                </a:cubicBezTo>
                <a:close/>
                <a:moveTo>
                  <a:pt x="9719" y="13993"/>
                </a:moveTo>
                <a:cubicBezTo>
                  <a:pt x="9986" y="14047"/>
                  <a:pt x="10259" y="14085"/>
                  <a:pt x="10544" y="14101"/>
                </a:cubicBezTo>
                <a:cubicBezTo>
                  <a:pt x="10592" y="14101"/>
                  <a:pt x="10628" y="14139"/>
                  <a:pt x="10628" y="14177"/>
                </a:cubicBezTo>
                <a:lnTo>
                  <a:pt x="10628" y="18236"/>
                </a:lnTo>
                <a:lnTo>
                  <a:pt x="10615" y="18236"/>
                </a:lnTo>
                <a:cubicBezTo>
                  <a:pt x="10615" y="18263"/>
                  <a:pt x="10592" y="18280"/>
                  <a:pt x="10568" y="18280"/>
                </a:cubicBezTo>
                <a:lnTo>
                  <a:pt x="9915" y="18280"/>
                </a:lnTo>
                <a:cubicBezTo>
                  <a:pt x="9886" y="18280"/>
                  <a:pt x="9867" y="18302"/>
                  <a:pt x="9867" y="18324"/>
                </a:cubicBezTo>
                <a:lnTo>
                  <a:pt x="9867" y="18447"/>
                </a:lnTo>
                <a:cubicBezTo>
                  <a:pt x="9867" y="18474"/>
                  <a:pt x="9843" y="18491"/>
                  <a:pt x="9813" y="18491"/>
                </a:cubicBezTo>
                <a:cubicBezTo>
                  <a:pt x="9345" y="18447"/>
                  <a:pt x="8888" y="18372"/>
                  <a:pt x="8443" y="18270"/>
                </a:cubicBezTo>
                <a:cubicBezTo>
                  <a:pt x="8419" y="18264"/>
                  <a:pt x="8408" y="18247"/>
                  <a:pt x="8408" y="18226"/>
                </a:cubicBezTo>
                <a:lnTo>
                  <a:pt x="8408" y="17642"/>
                </a:lnTo>
                <a:cubicBezTo>
                  <a:pt x="8408" y="17615"/>
                  <a:pt x="8383" y="17600"/>
                  <a:pt x="8360" y="17600"/>
                </a:cubicBezTo>
                <a:lnTo>
                  <a:pt x="8224" y="17600"/>
                </a:lnTo>
                <a:cubicBezTo>
                  <a:pt x="8206" y="17600"/>
                  <a:pt x="8194" y="17584"/>
                  <a:pt x="8200" y="17568"/>
                </a:cubicBezTo>
                <a:lnTo>
                  <a:pt x="9619" y="14042"/>
                </a:lnTo>
                <a:cubicBezTo>
                  <a:pt x="9637" y="14004"/>
                  <a:pt x="9677" y="13982"/>
                  <a:pt x="9719" y="13993"/>
                </a:cubicBezTo>
                <a:close/>
                <a:moveTo>
                  <a:pt x="11914" y="13993"/>
                </a:moveTo>
                <a:cubicBezTo>
                  <a:pt x="11956" y="13982"/>
                  <a:pt x="11999" y="14004"/>
                  <a:pt x="12016" y="14042"/>
                </a:cubicBezTo>
                <a:lnTo>
                  <a:pt x="13433" y="17568"/>
                </a:lnTo>
                <a:cubicBezTo>
                  <a:pt x="13433" y="17584"/>
                  <a:pt x="13416" y="17600"/>
                  <a:pt x="13398" y="17600"/>
                </a:cubicBezTo>
                <a:lnTo>
                  <a:pt x="13263" y="17600"/>
                </a:lnTo>
                <a:cubicBezTo>
                  <a:pt x="13233" y="17600"/>
                  <a:pt x="13214" y="17620"/>
                  <a:pt x="13214" y="17642"/>
                </a:cubicBezTo>
                <a:lnTo>
                  <a:pt x="13214" y="18226"/>
                </a:lnTo>
                <a:cubicBezTo>
                  <a:pt x="13214" y="18247"/>
                  <a:pt x="13197" y="18264"/>
                  <a:pt x="13179" y="18270"/>
                </a:cubicBezTo>
                <a:cubicBezTo>
                  <a:pt x="12734" y="18372"/>
                  <a:pt x="12278" y="18447"/>
                  <a:pt x="11809" y="18491"/>
                </a:cubicBezTo>
                <a:cubicBezTo>
                  <a:pt x="11779" y="18491"/>
                  <a:pt x="11755" y="18474"/>
                  <a:pt x="11755" y="18447"/>
                </a:cubicBezTo>
                <a:lnTo>
                  <a:pt x="11755" y="18324"/>
                </a:lnTo>
                <a:cubicBezTo>
                  <a:pt x="11755" y="18297"/>
                  <a:pt x="11731" y="18280"/>
                  <a:pt x="11707" y="18280"/>
                </a:cubicBezTo>
                <a:lnTo>
                  <a:pt x="11054" y="18280"/>
                </a:lnTo>
                <a:cubicBezTo>
                  <a:pt x="11024" y="18280"/>
                  <a:pt x="11008" y="18258"/>
                  <a:pt x="11008" y="18236"/>
                </a:cubicBezTo>
                <a:lnTo>
                  <a:pt x="11008" y="14177"/>
                </a:lnTo>
                <a:cubicBezTo>
                  <a:pt x="11008" y="14134"/>
                  <a:pt x="11042" y="14101"/>
                  <a:pt x="11089" y="14101"/>
                </a:cubicBezTo>
                <a:cubicBezTo>
                  <a:pt x="11368" y="14085"/>
                  <a:pt x="11647" y="14052"/>
                  <a:pt x="11914" y="1399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1081012" y="771537"/>
            <a:ext cx="22060208" cy="2183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lang="en-US" sz="10000">
                <a:latin typeface="Helvetica Neue"/>
                <a:ea typeface="Helvetica Neue"/>
                <a:cs typeface="Helvetica Neue"/>
                <a:sym typeface="Helvetica Neue"/>
              </a:rPr>
              <a:t>Our Competition</a:t>
            </a:r>
            <a:endParaRPr/>
          </a:p>
        </p:txBody>
      </p:sp>
      <p:cxnSp>
        <p:nvCxnSpPr>
          <p:cNvPr id="235" name="Google Shape;235;p33"/>
          <p:cNvCxnSpPr/>
          <p:nvPr/>
        </p:nvCxnSpPr>
        <p:spPr>
          <a:xfrm flipH="1" rot="10800000">
            <a:off x="3985405" y="3732326"/>
            <a:ext cx="1" cy="8519182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6" name="Google Shape;236;p33"/>
          <p:cNvCxnSpPr/>
          <p:nvPr/>
        </p:nvCxnSpPr>
        <p:spPr>
          <a:xfrm>
            <a:off x="3971832" y="12245818"/>
            <a:ext cx="15567649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7" name="Google Shape;237;p33"/>
          <p:cNvCxnSpPr/>
          <p:nvPr/>
        </p:nvCxnSpPr>
        <p:spPr>
          <a:xfrm flipH="1" rot="10800000">
            <a:off x="11755656" y="3842417"/>
            <a:ext cx="1" cy="829900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8" name="Google Shape;238;p33"/>
          <p:cNvCxnSpPr/>
          <p:nvPr/>
        </p:nvCxnSpPr>
        <p:spPr>
          <a:xfrm>
            <a:off x="4103938" y="8031429"/>
            <a:ext cx="15303438" cy="1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39" name="Google Shape;239;p33"/>
          <p:cNvSpPr txBox="1"/>
          <p:nvPr/>
        </p:nvSpPr>
        <p:spPr>
          <a:xfrm>
            <a:off x="801403" y="2739252"/>
            <a:ext cx="3065470" cy="107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Can Diagnose effectively</a:t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19746561" y="12350220"/>
            <a:ext cx="3065469" cy="107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Can implement Effectively</a:t>
            </a:r>
            <a:endParaRPr/>
          </a:p>
        </p:txBody>
      </p:sp>
      <p:grpSp>
        <p:nvGrpSpPr>
          <p:cNvPr id="241" name="Google Shape;241;p33"/>
          <p:cNvGrpSpPr/>
          <p:nvPr/>
        </p:nvGrpSpPr>
        <p:grpSpPr>
          <a:xfrm>
            <a:off x="15659787" y="6138292"/>
            <a:ext cx="3738555" cy="940770"/>
            <a:chOff x="0" y="0"/>
            <a:chExt cx="3738555" cy="940770"/>
          </a:xfrm>
        </p:grpSpPr>
        <p:sp>
          <p:nvSpPr>
            <p:cNvPr id="242" name="Google Shape;242;p33"/>
            <p:cNvSpPr/>
            <p:nvPr/>
          </p:nvSpPr>
          <p:spPr>
            <a:xfrm>
              <a:off x="0" y="0"/>
              <a:ext cx="3738555" cy="940770"/>
            </a:xfrm>
            <a:prstGeom prst="rect">
              <a:avLst/>
            </a:prstGeom>
            <a:solidFill>
              <a:srgbClr val="4F86F7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43" name="Google Shape;243;p33"/>
            <p:cNvGrpSpPr/>
            <p:nvPr/>
          </p:nvGrpSpPr>
          <p:grpSpPr>
            <a:xfrm>
              <a:off x="108286" y="133954"/>
              <a:ext cx="3521983" cy="672863"/>
              <a:chOff x="0" y="0"/>
              <a:chExt cx="3521981" cy="672862"/>
            </a:xfrm>
          </p:grpSpPr>
          <p:pic>
            <p:nvPicPr>
              <p:cNvPr descr="Image 0" id="244" name="Google Shape;244;p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201000"/>
                <a:ext cx="426631" cy="4372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1" id="245" name="Google Shape;245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08024" y="17607"/>
                <a:ext cx="113617" cy="611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2" id="246" name="Google Shape;246;p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60348" y="0"/>
                <a:ext cx="383888" cy="6295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3" id="247" name="Google Shape;247;p3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14085" y="209845"/>
                <a:ext cx="365402" cy="428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4" id="248" name="Google Shape;248;p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732020" y="201000"/>
                <a:ext cx="417060" cy="4372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5" id="249" name="Google Shape;249;p3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58649" y="209845"/>
                <a:ext cx="438832" cy="4196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6" id="250" name="Google Shape;250;p3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188875" y="201151"/>
                <a:ext cx="333106" cy="4371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7" id="251" name="Google Shape;251;p3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626128" y="9312"/>
                <a:ext cx="559310" cy="663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8" id="252" name="Google Shape;252;p3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780711" y="357501"/>
                <a:ext cx="350947" cy="924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9" id="253" name="Google Shape;253;p3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06699" y="317315"/>
                <a:ext cx="55854" cy="560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10" id="254" name="Google Shape;254;p3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3028329" y="291111"/>
                <a:ext cx="55854" cy="560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5" name="Google Shape;255;p33"/>
          <p:cNvSpPr/>
          <p:nvPr/>
        </p:nvSpPr>
        <p:spPr>
          <a:xfrm>
            <a:off x="10606625" y="3517086"/>
            <a:ext cx="3445200" cy="18564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McKinsey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Accenture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Deloitte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5545494" y="5809155"/>
            <a:ext cx="34452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Software 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vendors</a:t>
            </a:r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5545494" y="10207329"/>
            <a:ext cx="34452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Traditional local consulting firms</a:t>
            </a: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12817177" y="10358923"/>
            <a:ext cx="34452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Local n8n/zapier implementors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/>
        </p:nvSpPr>
        <p:spPr>
          <a:xfrm>
            <a:off x="1081012" y="771537"/>
            <a:ext cx="22060200" cy="21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lang="en-US" sz="10000">
                <a:latin typeface="Helvetica Neue"/>
                <a:ea typeface="Helvetica Neue"/>
                <a:cs typeface="Helvetica Neue"/>
                <a:sym typeface="Helvetica Neue"/>
              </a:rPr>
              <a:t>We will win if…</a:t>
            </a:r>
            <a:endParaRPr/>
          </a:p>
        </p:txBody>
      </p:sp>
      <p:cxnSp>
        <p:nvCxnSpPr>
          <p:cNvPr id="264" name="Google Shape;264;p34"/>
          <p:cNvCxnSpPr/>
          <p:nvPr/>
        </p:nvCxnSpPr>
        <p:spPr>
          <a:xfrm flipH="1" rot="10800000">
            <a:off x="6282480" y="4716108"/>
            <a:ext cx="33000" cy="7574700"/>
          </a:xfrm>
          <a:prstGeom prst="straightConnector1">
            <a:avLst/>
          </a:prstGeom>
          <a:noFill/>
          <a:ln cap="flat" cmpd="sng" w="25400">
            <a:solidFill>
              <a:srgbClr val="D4D4D4"/>
            </a:solidFill>
            <a:prstDash val="dash"/>
            <a:miter lim="400000"/>
            <a:headEnd len="sm" w="sm" type="none"/>
            <a:tailEnd len="sm" w="sm" type="none"/>
          </a:ln>
        </p:spPr>
      </p:cxnSp>
      <p:sp>
        <p:nvSpPr>
          <p:cNvPr id="265" name="Google Shape;265;p34"/>
          <p:cNvSpPr/>
          <p:nvPr/>
        </p:nvSpPr>
        <p:spPr>
          <a:xfrm>
            <a:off x="1081002" y="5041610"/>
            <a:ext cx="43425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Proprietary Data MOAT</a:t>
            </a: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1081002" y="3363475"/>
            <a:ext cx="43425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-US" sz="3200">
                <a:latin typeface="Helvetica Neue"/>
                <a:ea typeface="Helvetica Neue"/>
                <a:cs typeface="Helvetica Neue"/>
                <a:sym typeface="Helvetica Neue"/>
              </a:rPr>
              <a:t>MOAT</a:t>
            </a:r>
            <a:endParaRPr b="1"/>
          </a:p>
        </p:txBody>
      </p:sp>
      <p:sp>
        <p:nvSpPr>
          <p:cNvPr id="267" name="Google Shape;267;p34"/>
          <p:cNvSpPr/>
          <p:nvPr/>
        </p:nvSpPr>
        <p:spPr>
          <a:xfrm>
            <a:off x="8071753" y="3363475"/>
            <a:ext cx="50352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-US" sz="3200">
                <a:latin typeface="Helvetica Neue"/>
                <a:ea typeface="Helvetica Neue"/>
                <a:cs typeface="Helvetica Neue"/>
                <a:sym typeface="Helvetica Neue"/>
              </a:rPr>
              <a:t>GAP</a:t>
            </a:r>
            <a:endParaRPr b="1"/>
          </a:p>
        </p:txBody>
      </p:sp>
      <p:sp>
        <p:nvSpPr>
          <p:cNvPr id="268" name="Google Shape;268;p34"/>
          <p:cNvSpPr/>
          <p:nvPr/>
        </p:nvSpPr>
        <p:spPr>
          <a:xfrm>
            <a:off x="16398729" y="3363475"/>
            <a:ext cx="56295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-US" sz="3200"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b="1"/>
          </a:p>
        </p:txBody>
      </p:sp>
      <p:cxnSp>
        <p:nvCxnSpPr>
          <p:cNvPr id="269" name="Google Shape;269;p34"/>
          <p:cNvCxnSpPr/>
          <p:nvPr/>
        </p:nvCxnSpPr>
        <p:spPr>
          <a:xfrm flipH="1" rot="10800000">
            <a:off x="13874830" y="4716108"/>
            <a:ext cx="33000" cy="7574700"/>
          </a:xfrm>
          <a:prstGeom prst="straightConnector1">
            <a:avLst/>
          </a:prstGeom>
          <a:noFill/>
          <a:ln cap="flat" cmpd="sng" w="25400">
            <a:solidFill>
              <a:srgbClr val="D4D4D4"/>
            </a:solidFill>
            <a:prstDash val="dash"/>
            <a:miter lim="400000"/>
            <a:headEnd len="sm" w="sm" type="none"/>
            <a:tailEnd len="sm" w="sm" type="none"/>
          </a:ln>
        </p:spPr>
      </p:cxnSp>
      <p:sp>
        <p:nvSpPr>
          <p:cNvPr id="270" name="Google Shape;270;p34"/>
          <p:cNvSpPr/>
          <p:nvPr/>
        </p:nvSpPr>
        <p:spPr>
          <a:xfrm>
            <a:off x="8071753" y="5041635"/>
            <a:ext cx="50352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We have 68 interviews from one client. That's not a moat</a:t>
            </a:r>
            <a:endParaRPr sz="2000"/>
          </a:p>
        </p:txBody>
      </p:sp>
      <p:sp>
        <p:nvSpPr>
          <p:cNvPr id="271" name="Google Shape;271;p34"/>
          <p:cNvSpPr/>
          <p:nvPr/>
        </p:nvSpPr>
        <p:spPr>
          <a:xfrm>
            <a:off x="16398729" y="5041635"/>
            <a:ext cx="56295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Every engagement feeds a benchmark database. "Your process takes 4 hours; industry average is 45 minutes." Clients pay for the insight, not just the fix</a:t>
            </a:r>
            <a:endParaRPr sz="2000"/>
          </a:p>
        </p:txBody>
      </p:sp>
      <p:sp>
        <p:nvSpPr>
          <p:cNvPr id="272" name="Google Shape;272;p34"/>
          <p:cNvSpPr/>
          <p:nvPr/>
        </p:nvSpPr>
        <p:spPr>
          <a:xfrm>
            <a:off x="1081002" y="7060807"/>
            <a:ext cx="43425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Switching Costs</a:t>
            </a: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8071753" y="7060832"/>
            <a:ext cx="50352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If we leave, client can hire someone else.</a:t>
            </a:r>
            <a:endParaRPr sz="2000"/>
          </a:p>
        </p:txBody>
      </p:sp>
      <p:sp>
        <p:nvSpPr>
          <p:cNvPr id="274" name="Google Shape;274;p34"/>
          <p:cNvSpPr/>
          <p:nvPr/>
        </p:nvSpPr>
        <p:spPr>
          <a:xfrm>
            <a:off x="1081002" y="9080005"/>
            <a:ext cx="43425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Network Effects</a:t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>
            <a:off x="8071753" y="9080030"/>
            <a:ext cx="50352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Each client is isolated.</a:t>
            </a:r>
            <a:endParaRPr sz="2000"/>
          </a:p>
        </p:txBody>
      </p:sp>
      <p:sp>
        <p:nvSpPr>
          <p:cNvPr id="276" name="Google Shape;276;p34"/>
          <p:cNvSpPr/>
          <p:nvPr/>
        </p:nvSpPr>
        <p:spPr>
          <a:xfrm>
            <a:off x="16398729" y="9080030"/>
            <a:ext cx="56295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Anonymized learnings across clients. "We've seen this problem at 12 companies; here's what works." Clients benefit from the collective.</a:t>
            </a:r>
            <a:endParaRPr sz="2000"/>
          </a:p>
        </p:txBody>
      </p:sp>
      <p:sp>
        <p:nvSpPr>
          <p:cNvPr id="277" name="Google Shape;277;p34"/>
          <p:cNvSpPr/>
          <p:nvPr/>
        </p:nvSpPr>
        <p:spPr>
          <a:xfrm>
            <a:off x="1081002" y="11099202"/>
            <a:ext cx="43425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Recurring Revenue</a:t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8071753" y="11099227"/>
            <a:ext cx="50352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100% project-based today.</a:t>
            </a:r>
            <a:endParaRPr sz="2000"/>
          </a:p>
        </p:txBody>
      </p:sp>
      <p:sp>
        <p:nvSpPr>
          <p:cNvPr id="279" name="Google Shape;279;p34"/>
          <p:cNvSpPr/>
          <p:nvPr/>
        </p:nvSpPr>
        <p:spPr>
          <a:xfrm>
            <a:off x="16398729" y="7060832"/>
            <a:ext cx="56295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Director AI becomes the brain. Once it knows where everything is, replacing it is painful. Embed deeply, then maintain.</a:t>
            </a:r>
            <a:endParaRPr sz="2000"/>
          </a:p>
        </p:txBody>
      </p:sp>
      <p:sp>
        <p:nvSpPr>
          <p:cNvPr id="280" name="Google Shape;280;p34"/>
          <p:cNvSpPr/>
          <p:nvPr/>
        </p:nvSpPr>
        <p:spPr>
          <a:xfrm>
            <a:off x="16398729" y="11099227"/>
            <a:ext cx="5629500" cy="1269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Director AI subscription + maintenance retainers. Target: 40% recurring by end of Year 1.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/>
        </p:nvSpPr>
        <p:spPr>
          <a:xfrm>
            <a:off x="1081012" y="771537"/>
            <a:ext cx="22060200" cy="21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lang="en-US" sz="10000">
                <a:latin typeface="Helvetica Neue"/>
                <a:ea typeface="Helvetica Neue"/>
                <a:cs typeface="Helvetica Neue"/>
                <a:sym typeface="Helvetica Neue"/>
              </a:rPr>
              <a:t>Business Model</a:t>
            </a:r>
            <a:endParaRPr/>
          </a:p>
        </p:txBody>
      </p:sp>
      <p:graphicFrame>
        <p:nvGraphicFramePr>
          <p:cNvPr id="286" name="Google Shape;286;p35"/>
          <p:cNvGraphicFramePr/>
          <p:nvPr/>
        </p:nvGraphicFramePr>
        <p:xfrm>
          <a:off x="2033663" y="405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{91C0BBEB-5B40-42A9-B68B-C78C2C97A6F4}</a:tableStyleId>
              </a:tblPr>
              <a:tblGrid>
                <a:gridCol w="3072100"/>
                <a:gridCol w="5704675"/>
                <a:gridCol w="5467100"/>
                <a:gridCol w="60728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Diagnosis</a:t>
                      </a:r>
                      <a:endParaRPr b="1"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Implementation</a:t>
                      </a:r>
                      <a:endParaRPr b="1"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Director AI</a:t>
                      </a:r>
                      <a:endParaRPr b="1"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Price</a:t>
                      </a:r>
                      <a:endParaRPr b="1"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$5-15K USD /company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$15-50K USD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$20/usuario/mes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Duration</a:t>
                      </a:r>
                      <a:endParaRPr b="1"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3-6 weeks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2-4 months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Ongoing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Deliverable</a:t>
                      </a:r>
                      <a:endParaRPr b="1"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Company Map + Automation Roadmap + </a:t>
                      </a:r>
                      <a:b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</a:b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$ savings/revenue identified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Automations working from week 2, fully automated systems 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“Company GPT” with all the company knowledge base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Margin</a:t>
                      </a:r>
                      <a:endParaRPr b="1"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70%+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50-60%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80%+</a:t>
                      </a:r>
                      <a:endParaRPr sz="30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5D5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7" name="Google Shape;287;p35"/>
          <p:cNvSpPr txBox="1"/>
          <p:nvPr/>
        </p:nvSpPr>
        <p:spPr>
          <a:xfrm>
            <a:off x="2991975" y="8860325"/>
            <a:ext cx="18238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lbert Sans"/>
                <a:ea typeface="Albert Sans"/>
                <a:cs typeface="Albert Sans"/>
                <a:sym typeface="Albert Sans"/>
              </a:rPr>
              <a:t>Natural Expansion: Every diagnostic generates 3-5 implementation projects</a:t>
            </a:r>
            <a:endParaRPr sz="30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/>
        </p:nvSpPr>
        <p:spPr>
          <a:xfrm>
            <a:off x="1081012" y="771537"/>
            <a:ext cx="22060200" cy="21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lang="en-US" sz="10000">
                <a:latin typeface="Helvetica Neue"/>
                <a:ea typeface="Helvetica Neue"/>
                <a:cs typeface="Helvetica Neue"/>
                <a:sym typeface="Helvetica Neue"/>
              </a:rPr>
              <a:t>Go To Market</a:t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1081106" y="4526303"/>
            <a:ext cx="22060386" cy="1873702"/>
          </a:xfrm>
          <a:prstGeom prst="roundRect">
            <a:avLst>
              <a:gd fmla="val 19759" name="adj"/>
            </a:avLst>
          </a:prstGeom>
          <a:solidFill>
            <a:srgbClr val="FFFFFF"/>
          </a:solidFill>
          <a:ln cap="flat" cmpd="sng" w="386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5275" lIns="185275" spcFirstLastPara="1" rIns="185275" wrap="square" tIns="185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37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1081106" y="6657269"/>
            <a:ext cx="22060386" cy="1873702"/>
          </a:xfrm>
          <a:prstGeom prst="roundRect">
            <a:avLst>
              <a:gd fmla="val 19759" name="adj"/>
            </a:avLst>
          </a:prstGeom>
          <a:solidFill>
            <a:srgbClr val="FFD966"/>
          </a:solidFill>
          <a:ln cap="flat" cmpd="sng" w="386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5275" lIns="185275" spcFirstLastPara="1" rIns="185275" wrap="square" tIns="185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37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1081106" y="8788235"/>
            <a:ext cx="22060386" cy="1873702"/>
          </a:xfrm>
          <a:prstGeom prst="roundRect">
            <a:avLst>
              <a:gd fmla="val 19759" name="adj"/>
            </a:avLst>
          </a:prstGeom>
          <a:solidFill>
            <a:srgbClr val="A4C2F4"/>
          </a:solidFill>
          <a:ln cap="flat" cmpd="sng" w="386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5275" lIns="185275" spcFirstLastPara="1" rIns="185275" wrap="square" tIns="185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37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1400709" y="4652123"/>
            <a:ext cx="7855770" cy="1622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185275" lIns="185275" spcFirstLastPara="1" rIns="185275" wrap="square" tIns="185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47">
                <a:latin typeface="Albert Sans"/>
                <a:ea typeface="Albert Sans"/>
                <a:cs typeface="Albert Sans"/>
                <a:sym typeface="Albert Sans"/>
              </a:rPr>
              <a:t>Phase</a:t>
            </a:r>
            <a:r>
              <a:rPr b="1" lang="en-US" sz="3647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1: </a:t>
            </a:r>
            <a:br>
              <a:rPr b="1" lang="en-US" sz="3647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b="1" lang="en-US" sz="3647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Your companies first (Month</a:t>
            </a:r>
            <a:r>
              <a:rPr b="1" lang="en-US" sz="3647">
                <a:latin typeface="Albert Sans"/>
                <a:ea typeface="Albert Sans"/>
                <a:cs typeface="Albert Sans"/>
                <a:sym typeface="Albert Sans"/>
              </a:rPr>
              <a:t>s 1-6)</a:t>
            </a:r>
            <a:endParaRPr b="1" sz="3647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12405041" y="4652149"/>
            <a:ext cx="10417233" cy="1622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185275" lIns="185275" spcFirstLastPara="1" rIns="185275" wrap="square" tIns="185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latin typeface="Albert Sans"/>
                <a:ea typeface="Albert Sans"/>
                <a:cs typeface="Albert Sans"/>
                <a:sym typeface="Albert Sans"/>
              </a:rPr>
              <a:t>Konfíe, Huevos Kike, OPL Carga</a:t>
            </a:r>
            <a:endParaRPr sz="3026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latin typeface="Albert Sans"/>
                <a:ea typeface="Albert Sans"/>
                <a:cs typeface="Albert Sans"/>
                <a:sym typeface="Albert Sans"/>
              </a:rPr>
              <a:t>Diagnostics + Initial Automations </a:t>
            </a:r>
            <a:endParaRPr sz="3026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latin typeface="Albert Sans"/>
                <a:ea typeface="Albert Sans"/>
                <a:cs typeface="Albert Sans"/>
                <a:sym typeface="Albert Sans"/>
              </a:rPr>
              <a:t>Proof of concepts with your own funds</a:t>
            </a:r>
            <a:endParaRPr sz="30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1400709" y="6783093"/>
            <a:ext cx="7855770" cy="1622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185275" lIns="185275" spcFirstLastPara="1" rIns="185275" wrap="square" tIns="185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47">
                <a:latin typeface="Albert Sans"/>
                <a:ea typeface="Albert Sans"/>
                <a:cs typeface="Albert Sans"/>
                <a:sym typeface="Albert Sans"/>
              </a:rPr>
              <a:t>Phase 2:</a:t>
            </a:r>
            <a:endParaRPr b="1" sz="3647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47">
                <a:latin typeface="Albert Sans"/>
                <a:ea typeface="Albert Sans"/>
                <a:cs typeface="Albert Sans"/>
                <a:sym typeface="Albert Sans"/>
              </a:rPr>
              <a:t>Logistics Playbook (Months 6-12)</a:t>
            </a:r>
            <a:endParaRPr b="1" sz="3647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12404012" y="6783115"/>
            <a:ext cx="10417233" cy="1622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185275" lIns="185275" spcFirstLastPara="1" rIns="185275" wrap="square" tIns="185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latin typeface="Albert Sans"/>
                <a:ea typeface="Albert Sans"/>
                <a:cs typeface="Albert Sans"/>
                <a:sym typeface="Albert Sans"/>
              </a:rPr>
              <a:t>Patterns identified in 3+ companies</a:t>
            </a:r>
            <a:endParaRPr sz="3026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latin typeface="Albert Sans"/>
                <a:ea typeface="Albert Sans"/>
                <a:cs typeface="Albert Sans"/>
                <a:sym typeface="Albert Sans"/>
              </a:rPr>
              <a:t>Replicable methodology</a:t>
            </a:r>
            <a:endParaRPr sz="3026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latin typeface="Albert Sans"/>
                <a:ea typeface="Albert Sans"/>
                <a:cs typeface="Albert Sans"/>
                <a:sym typeface="Albert Sans"/>
              </a:rPr>
              <a:t>AI workflows build </a:t>
            </a:r>
            <a:r>
              <a:rPr lang="en-US" sz="3026">
                <a:latin typeface="Albert Sans"/>
                <a:ea typeface="Albert Sans"/>
                <a:cs typeface="Albert Sans"/>
                <a:sym typeface="Albert Sans"/>
              </a:rPr>
              <a:t>specifically</a:t>
            </a:r>
            <a:r>
              <a:rPr lang="en-US" sz="3026">
                <a:latin typeface="Albert Sans"/>
                <a:ea typeface="Albert Sans"/>
                <a:cs typeface="Albert Sans"/>
                <a:sym typeface="Albert Sans"/>
              </a:rPr>
              <a:t> for logistics ventures</a:t>
            </a:r>
            <a:endParaRPr sz="3026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1400709" y="8914081"/>
            <a:ext cx="7855770" cy="1622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185275" lIns="185275" spcFirstLastPara="1" rIns="185275" wrap="square" tIns="185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47">
                <a:latin typeface="Albert Sans"/>
                <a:ea typeface="Albert Sans"/>
                <a:cs typeface="Albert Sans"/>
                <a:sym typeface="Albert Sans"/>
              </a:rPr>
              <a:t>Phase 3:</a:t>
            </a:r>
            <a:endParaRPr b="1" sz="3647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47">
                <a:latin typeface="Albert Sans"/>
                <a:ea typeface="Albert Sans"/>
                <a:cs typeface="Albert Sans"/>
                <a:sym typeface="Albert Sans"/>
              </a:rPr>
              <a:t>Regional Scale (Year 2)</a:t>
            </a:r>
            <a:endParaRPr b="1" sz="3647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12405298" y="8914081"/>
            <a:ext cx="10417233" cy="1622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185275" lIns="185275" spcFirstLastPara="1" rIns="185275" wrap="square" tIns="185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latin typeface="Albert Sans"/>
                <a:ea typeface="Albert Sans"/>
                <a:cs typeface="Albert Sans"/>
                <a:sym typeface="Albert Sans"/>
              </a:rPr>
              <a:t>Expand Bolivia + Colombia + Peru</a:t>
            </a:r>
            <a:endParaRPr sz="3026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latin typeface="Albert Sans"/>
                <a:ea typeface="Albert Sans"/>
                <a:cs typeface="Albert Sans"/>
                <a:sym typeface="Albert Sans"/>
              </a:rPr>
              <a:t>Team of 8-10 people</a:t>
            </a:r>
            <a:endParaRPr sz="3026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latin typeface="Albert Sans"/>
                <a:ea typeface="Albert Sans"/>
                <a:cs typeface="Albert Sans"/>
                <a:sym typeface="Albert Sans"/>
              </a:rPr>
              <a:t>$1M+ ARR</a:t>
            </a:r>
            <a:endParaRPr sz="3026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/>
        </p:nvSpPr>
        <p:spPr>
          <a:xfrm>
            <a:off x="1081012" y="771537"/>
            <a:ext cx="22060200" cy="21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lang="en-US" sz="10000">
                <a:latin typeface="Helvetica Neue"/>
                <a:ea typeface="Helvetica Neue"/>
                <a:cs typeface="Helvetica Neue"/>
                <a:sym typeface="Helvetica Neue"/>
              </a:rPr>
              <a:t>The team </a:t>
            </a:r>
            <a:endParaRPr/>
          </a:p>
        </p:txBody>
      </p:sp>
      <p:sp>
        <p:nvSpPr>
          <p:cNvPr id="307" name="Google Shape;307;p37"/>
          <p:cNvSpPr/>
          <p:nvPr/>
        </p:nvSpPr>
        <p:spPr>
          <a:xfrm>
            <a:off x="17404024" y="3568798"/>
            <a:ext cx="4404000" cy="6309000"/>
          </a:xfrm>
          <a:prstGeom prst="rect">
            <a:avLst/>
          </a:prstGeom>
          <a:solidFill>
            <a:srgbClr val="FF834C"/>
          </a:solidFill>
          <a:ln>
            <a:noFill/>
          </a:ln>
        </p:spPr>
        <p:txBody>
          <a:bodyPr anchorCtr="0" anchor="t" bIns="244900" lIns="244900" spcFirstLastPara="1" rIns="244900" wrap="square" tIns="60748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8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2452327" y="3568800"/>
            <a:ext cx="4404000" cy="6309000"/>
          </a:xfrm>
          <a:prstGeom prst="rect">
            <a:avLst/>
          </a:prstGeom>
          <a:solidFill>
            <a:srgbClr val="8BB7FF"/>
          </a:solidFill>
          <a:ln>
            <a:noFill/>
          </a:ln>
        </p:spPr>
        <p:txBody>
          <a:bodyPr anchorCtr="0" anchor="t" bIns="244900" lIns="244900" spcFirstLastPara="1" rIns="244900" wrap="square" tIns="60748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8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b="0" l="2797" r="6974" t="0"/>
          <a:stretch/>
        </p:blipFill>
        <p:spPr>
          <a:xfrm>
            <a:off x="2452325" y="3174200"/>
            <a:ext cx="4862100" cy="5388900"/>
          </a:xfrm>
          <a:prstGeom prst="round1Rect">
            <a:avLst>
              <a:gd fmla="val 31763" name="adj"/>
            </a:avLst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 rotWithShape="1">
          <a:blip r:embed="rId4">
            <a:alphaModFix/>
          </a:blip>
          <a:srcRect b="35611" l="0" r="0" t="30260"/>
          <a:stretch/>
        </p:blipFill>
        <p:spPr>
          <a:xfrm>
            <a:off x="2452347" y="11510900"/>
            <a:ext cx="2175491" cy="7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2452325" y="8563102"/>
            <a:ext cx="4404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Daniel Restrepo</a:t>
            </a:r>
            <a:br>
              <a:rPr b="1" lang="en-US" sz="37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-US" sz="2678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Founder &amp; COO</a:t>
            </a:r>
            <a:endParaRPr sz="2678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9581377" y="3568800"/>
            <a:ext cx="4404000" cy="6309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244900" lIns="244900" spcFirstLastPara="1" rIns="244900" wrap="square" tIns="60748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8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9581375" y="8549452"/>
            <a:ext cx="4404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Daniel Cardona</a:t>
            </a:r>
            <a:br>
              <a:rPr b="1" lang="en-US" sz="37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-US" sz="2678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Founder &amp; CEO</a:t>
            </a:r>
            <a:endParaRPr sz="2678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17404025" y="8645698"/>
            <a:ext cx="4404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TO BE HIRED</a:t>
            </a:r>
            <a:br>
              <a:rPr b="1" lang="en-US" sz="37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-US" sz="2678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API and technical expert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703" y="11510900"/>
            <a:ext cx="1597143" cy="74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/>
        </p:nvSpPr>
        <p:spPr>
          <a:xfrm>
            <a:off x="2452350" y="9945050"/>
            <a:ext cx="440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lbert Sans"/>
                <a:ea typeface="Albert Sans"/>
                <a:cs typeface="Albert Sans"/>
                <a:sym typeface="Albert Sans"/>
              </a:rPr>
              <a:t>• Process Integrator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lbert Sans"/>
                <a:ea typeface="Albert Sans"/>
                <a:cs typeface="Albert Sans"/>
                <a:sym typeface="Albert Sans"/>
              </a:rPr>
              <a:t>• Agentic Solutions Implementer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• 110 automated process in 9 areas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lbert Sans"/>
                <a:ea typeface="Albert Sans"/>
                <a:cs typeface="Albert Sans"/>
                <a:sym typeface="Albert Sans"/>
              </a:rPr>
              <a:t>• Jiu jitsu Black Belt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9581363" y="9945038"/>
            <a:ext cx="4168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lbert Sans"/>
                <a:ea typeface="Albert Sans"/>
                <a:cs typeface="Albert Sans"/>
                <a:sym typeface="Albert Sans"/>
              </a:rPr>
              <a:t>• Creative &amp; Storyteller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lbert Sans"/>
                <a:ea typeface="Albert Sans"/>
                <a:cs typeface="Albert Sans"/>
                <a:sym typeface="Albert Sans"/>
              </a:rPr>
              <a:t>• Go to market Implementer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lbert Sans"/>
                <a:ea typeface="Albert Sans"/>
                <a:cs typeface="Albert Sans"/>
                <a:sym typeface="Albert Sans"/>
              </a:rPr>
              <a:t>• AI Systems Thinker 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• $150M+ Pipeline for B2B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18" name="Google Shape;318;p37"/>
          <p:cNvPicPr preferRelativeResize="0"/>
          <p:nvPr/>
        </p:nvPicPr>
        <p:blipFill rotWithShape="1">
          <a:blip r:embed="rId6">
            <a:alphaModFix/>
          </a:blip>
          <a:srcRect b="8276" l="0" r="0" t="17363"/>
          <a:stretch/>
        </p:blipFill>
        <p:spPr>
          <a:xfrm>
            <a:off x="9581375" y="3174200"/>
            <a:ext cx="4862100" cy="5388900"/>
          </a:xfrm>
          <a:prstGeom prst="round1Rect">
            <a:avLst>
              <a:gd fmla="val 31450" name="adj"/>
            </a:avLst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 rotWithShape="1">
          <a:blip r:embed="rId4">
            <a:alphaModFix/>
          </a:blip>
          <a:srcRect b="35611" l="0" r="0" t="30260"/>
          <a:stretch/>
        </p:blipFill>
        <p:spPr>
          <a:xfrm>
            <a:off x="9581385" y="11510900"/>
            <a:ext cx="2175491" cy="7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31275" y="11627837"/>
            <a:ext cx="2101852" cy="5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/>
        </p:nvSpPr>
        <p:spPr>
          <a:xfrm>
            <a:off x="17059100" y="8291550"/>
            <a:ext cx="53004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lbert Sans"/>
                <a:ea typeface="Albert Sans"/>
                <a:cs typeface="Albert Sans"/>
                <a:sym typeface="Albert Sans"/>
              </a:rPr>
              <a:t>We don't deliver PowerPoints—we deliver working systems. We uncover and validate with teams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lbert Sans"/>
                <a:ea typeface="Albert Sans"/>
                <a:cs typeface="Albert Sans"/>
                <a:sym typeface="Albert Sans"/>
              </a:rPr>
              <a:t>Our first client has automations running in production, not decks sitting in a folder.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1081012" y="771537"/>
            <a:ext cx="22060200" cy="21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lang="en-US" sz="10000">
                <a:latin typeface="Helvetica Neue"/>
                <a:ea typeface="Helvetica Neue"/>
                <a:cs typeface="Helvetica Neue"/>
                <a:sym typeface="Helvetica Neue"/>
              </a:rPr>
              <a:t>Why us?</a:t>
            </a:r>
            <a:endParaRPr/>
          </a:p>
        </p:txBody>
      </p:sp>
      <p:sp>
        <p:nvSpPr>
          <p:cNvPr id="327" name="Google Shape;327;p38"/>
          <p:cNvSpPr txBox="1"/>
          <p:nvPr/>
        </p:nvSpPr>
        <p:spPr>
          <a:xfrm>
            <a:off x="2455297" y="6637250"/>
            <a:ext cx="41151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Organizational archeology</a:t>
            </a:r>
            <a:endParaRPr sz="4000"/>
          </a:p>
        </p:txBody>
      </p:sp>
      <p:sp>
        <p:nvSpPr>
          <p:cNvPr id="328" name="Google Shape;328;p38"/>
          <p:cNvSpPr txBox="1"/>
          <p:nvPr/>
        </p:nvSpPr>
        <p:spPr>
          <a:xfrm>
            <a:off x="10134446" y="6589000"/>
            <a:ext cx="41151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LatAm</a:t>
            </a: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 native in Complex Orgs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17651746" y="6637250"/>
            <a:ext cx="41151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We Ship, 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not Slide</a:t>
            </a:r>
            <a:endParaRPr sz="4000"/>
          </a:p>
        </p:txBody>
      </p:sp>
      <p:sp>
        <p:nvSpPr>
          <p:cNvPr id="330" name="Google Shape;330;p38"/>
          <p:cNvSpPr txBox="1"/>
          <p:nvPr/>
        </p:nvSpPr>
        <p:spPr>
          <a:xfrm>
            <a:off x="1862650" y="8291550"/>
            <a:ext cx="53004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lbert Sans"/>
                <a:ea typeface="Albert Sans"/>
                <a:cs typeface="Albert Sans"/>
                <a:sym typeface="Albert Sans"/>
              </a:rPr>
              <a:t>We don't trust org charts. We interview everyone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lbert Sans"/>
                <a:ea typeface="Albert Sans"/>
                <a:cs typeface="Albert Sans"/>
                <a:sym typeface="Albert Sans"/>
              </a:rPr>
              <a:t>—68 interviews &gt; 292 opportunities identified in our first engagement. 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lbert Sans"/>
                <a:ea typeface="Albert Sans"/>
                <a:cs typeface="Albert Sans"/>
                <a:sym typeface="Albert Sans"/>
              </a:rPr>
              <a:t>We see what's actually happening, </a:t>
            </a:r>
            <a:r>
              <a:rPr b="1" lang="en-US" sz="2400">
                <a:latin typeface="Albert Sans"/>
                <a:ea typeface="Albert Sans"/>
                <a:cs typeface="Albert Sans"/>
                <a:sym typeface="Albert Sans"/>
              </a:rPr>
              <a:t>not what the CEO thinks is happening.</a:t>
            </a:r>
            <a:endParaRPr b="1" sz="2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9541797" y="8291550"/>
            <a:ext cx="53004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lbert Sans"/>
                <a:ea typeface="Albert Sans"/>
                <a:cs typeface="Albert Sans"/>
                <a:sym typeface="Albert Sans"/>
              </a:rPr>
              <a:t>We understand that WhatsApp and Excel are the real operating systems. 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lbert Sans"/>
                <a:ea typeface="Albert Sans"/>
                <a:cs typeface="Albert Sans"/>
                <a:sym typeface="Albert Sans"/>
              </a:rPr>
              <a:t>We know that "mañana" means next week. 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lbert Sans"/>
                <a:ea typeface="Albert Sans"/>
                <a:cs typeface="Albert Sans"/>
                <a:sym typeface="Albert Sans"/>
              </a:rPr>
              <a:t>We've worked inside LatAm enterprises and know where the bodies are buried.</a:t>
            </a:r>
            <a:endParaRPr sz="24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1206498" y="285571"/>
            <a:ext cx="21971004" cy="2449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0">
                <a:latin typeface="Albert Sans"/>
                <a:ea typeface="Albert Sans"/>
                <a:cs typeface="Albert Sans"/>
                <a:sym typeface="Albert Sans"/>
              </a:rPr>
              <a:t>AI is transforming enterprises globally. LatAm is 3-5 years behind.</a:t>
            </a:r>
            <a:endParaRPr b="1" sz="10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3362900" y="4456800"/>
            <a:ext cx="17980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lbert Sans"/>
                <a:ea typeface="Albert Sans"/>
                <a:cs typeface="Albert Sans"/>
                <a:sym typeface="Albert Sans"/>
              </a:rPr>
              <a:t>The gap isn't technology—it's translation.</a:t>
            </a:r>
            <a:endParaRPr sz="3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lbert Sans"/>
                <a:ea typeface="Albert Sans"/>
                <a:cs typeface="Albert Sans"/>
                <a:sym typeface="Albert Sans"/>
              </a:rPr>
              <a:t>Companies with $500M+ in revenue across LatAm still run on WhatsApp, Excel, and tribal knowledge as their Operating System.</a:t>
            </a:r>
            <a:endParaRPr sz="3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lbert Sans"/>
                <a:ea typeface="Albert Sans"/>
                <a:cs typeface="Albert Sans"/>
                <a:sym typeface="Albert Sans"/>
              </a:rPr>
              <a:t>The companies that bridge this gap first will own the market.</a:t>
            </a:r>
            <a:endParaRPr sz="30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388" y="2734799"/>
            <a:ext cx="19251216" cy="1082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/>
        </p:nvSpPr>
        <p:spPr>
          <a:xfrm>
            <a:off x="1081012" y="771537"/>
            <a:ext cx="22060200" cy="21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lang="en-US" sz="10000">
                <a:latin typeface="Helvetica Neue"/>
                <a:ea typeface="Helvetica Neue"/>
                <a:cs typeface="Helvetica Neue"/>
                <a:sym typeface="Helvetica Neue"/>
              </a:rPr>
              <a:t>Advisors</a:t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2452327" y="3568800"/>
            <a:ext cx="4404000" cy="6309000"/>
          </a:xfrm>
          <a:prstGeom prst="rect">
            <a:avLst/>
          </a:prstGeom>
          <a:solidFill>
            <a:srgbClr val="8BB7FF"/>
          </a:solidFill>
          <a:ln>
            <a:noFill/>
          </a:ln>
        </p:spPr>
        <p:txBody>
          <a:bodyPr anchorCtr="0" anchor="t" bIns="244900" lIns="244900" spcFirstLastPara="1" rIns="244900" wrap="square" tIns="60748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8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2452325" y="8563102"/>
            <a:ext cx="4404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Bambos Kaisharis</a:t>
            </a:r>
            <a:br>
              <a:rPr b="1" lang="en-US" sz="37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-US" sz="2678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Ex-googler</a:t>
            </a:r>
            <a:endParaRPr sz="2678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9" name="Google Shape;339;p39"/>
          <p:cNvSpPr/>
          <p:nvPr/>
        </p:nvSpPr>
        <p:spPr>
          <a:xfrm>
            <a:off x="9581377" y="3568800"/>
            <a:ext cx="4404000" cy="6309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244900" lIns="244900" spcFirstLastPara="1" rIns="244900" wrap="square" tIns="60748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8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" name="Google Shape;340;p39"/>
          <p:cNvSpPr txBox="1"/>
          <p:nvPr/>
        </p:nvSpPr>
        <p:spPr>
          <a:xfrm>
            <a:off x="9581375" y="8549452"/>
            <a:ext cx="4404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Tomas Shuk</a:t>
            </a:r>
            <a:br>
              <a:rPr b="1" lang="en-US" sz="37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-US" sz="2678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Serial Entrepreneur</a:t>
            </a:r>
            <a:endParaRPr sz="2678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9581376" y="9945050"/>
            <a:ext cx="440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lbert Sans"/>
                <a:ea typeface="Albert Sans"/>
                <a:cs typeface="Albert Sans"/>
                <a:sym typeface="Albert Sans"/>
              </a:rPr>
              <a:t>• Serial Entrepreneur 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• </a:t>
            </a:r>
            <a:r>
              <a:rPr lang="en-US" sz="2000">
                <a:latin typeface="Albert Sans"/>
                <a:ea typeface="Albert Sans"/>
                <a:cs typeface="Albert Sans"/>
                <a:sym typeface="Albert Sans"/>
              </a:rPr>
              <a:t>Logistics and International Comex 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• </a:t>
            </a:r>
            <a:r>
              <a:rPr lang="en-US" sz="2000">
                <a:latin typeface="Albert Sans"/>
                <a:ea typeface="Albert Sans"/>
                <a:cs typeface="Albert Sans"/>
                <a:sym typeface="Albert Sans"/>
              </a:rPr>
              <a:t>Trade Finance 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276" y="3568805"/>
            <a:ext cx="4730100" cy="473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3" name="Google Shape;343;p39"/>
          <p:cNvSpPr txBox="1"/>
          <p:nvPr/>
        </p:nvSpPr>
        <p:spPr>
          <a:xfrm>
            <a:off x="2452350" y="9945062"/>
            <a:ext cx="416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• </a:t>
            </a: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Albert Sans"/>
                <a:ea typeface="Albert Sans"/>
                <a:cs typeface="Albert Sans"/>
                <a:sym typeface="Albert Sans"/>
              </a:rPr>
              <a:t>Commercial &amp; Gtm Architect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• </a:t>
            </a: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Albert Sans"/>
                <a:ea typeface="Albert Sans"/>
                <a:cs typeface="Albert Sans"/>
                <a:sym typeface="Albert Sans"/>
              </a:rPr>
              <a:t>Hardware &amp; Service Scaling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• </a:t>
            </a: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Albert Sans"/>
                <a:ea typeface="Albert Sans"/>
                <a:cs typeface="Albert Sans"/>
                <a:sym typeface="Albert Sans"/>
              </a:rPr>
              <a:t>Global Operations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8325" y="3568803"/>
            <a:ext cx="4730100" cy="473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1206500" y="4920843"/>
            <a:ext cx="21971100" cy="38742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/>
        </p:nvSpPr>
        <p:spPr>
          <a:xfrm>
            <a:off x="1081012" y="771537"/>
            <a:ext cx="22060200" cy="21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lang="en-US" sz="100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1066056" y="620020"/>
            <a:ext cx="21971004" cy="2502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lang="en-US" sz="8500">
                <a:latin typeface="Helvetica Neue"/>
                <a:ea typeface="Helvetica Neue"/>
                <a:cs typeface="Helvetica Neue"/>
                <a:sym typeface="Helvetica Neue"/>
              </a:rPr>
              <a:t>Large LatAm enterprises are drowning in informal processes and legacy systems</a:t>
            </a: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1181462" y="11464141"/>
            <a:ext cx="219711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need someone who will dig in, understand THEIR reality, and deliver measurable outcomes.</a:t>
            </a:r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2618624" y="5422250"/>
            <a:ext cx="35847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20"/>
              <a:buFont typeface="Helvetica Neue"/>
              <a:buNone/>
            </a:pPr>
            <a:r>
              <a:rPr b="1" lang="en-US" sz="10920">
                <a:latin typeface="Helvetica Neue"/>
                <a:ea typeface="Helvetica Neue"/>
                <a:cs typeface="Helvetica Neue"/>
                <a:sym typeface="Helvetica Neue"/>
              </a:rPr>
              <a:t>100+</a:t>
            </a:r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2046073" y="7292700"/>
            <a:ext cx="47298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Systems x holding with 15-30% actual usage</a:t>
            </a:r>
            <a:endParaRPr sz="3200"/>
          </a:p>
        </p:txBody>
      </p:sp>
      <p:cxnSp>
        <p:nvCxnSpPr>
          <p:cNvPr id="115" name="Google Shape;115;p22"/>
          <p:cNvCxnSpPr/>
          <p:nvPr/>
        </p:nvCxnSpPr>
        <p:spPr>
          <a:xfrm rot="10800000">
            <a:off x="8408641" y="6278295"/>
            <a:ext cx="0" cy="22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6" name="Google Shape;116;p22"/>
          <p:cNvSpPr txBox="1"/>
          <p:nvPr/>
        </p:nvSpPr>
        <p:spPr>
          <a:xfrm>
            <a:off x="10237051" y="5391275"/>
            <a:ext cx="3909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Helvetica Neue"/>
              <a:buNone/>
            </a:pPr>
            <a:r>
              <a:rPr b="1" lang="en-US" sz="10800">
                <a:latin typeface="Helvetica Neue"/>
                <a:ea typeface="Helvetica Neue"/>
                <a:cs typeface="Helvetica Neue"/>
                <a:sym typeface="Helvetica Neue"/>
              </a:rPr>
              <a:t>+500</a:t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9827101" y="7292700"/>
            <a:ext cx="47298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Employees with knowledge, trapped in their heads, not systems</a:t>
            </a:r>
            <a:endParaRPr sz="3200"/>
          </a:p>
        </p:txBody>
      </p:sp>
      <p:cxnSp>
        <p:nvCxnSpPr>
          <p:cNvPr id="118" name="Google Shape;118;p22"/>
          <p:cNvCxnSpPr/>
          <p:nvPr/>
        </p:nvCxnSpPr>
        <p:spPr>
          <a:xfrm rot="10800000">
            <a:off x="15975359" y="6278295"/>
            <a:ext cx="0" cy="22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9" name="Google Shape;119;p22"/>
          <p:cNvSpPr txBox="1"/>
          <p:nvPr/>
        </p:nvSpPr>
        <p:spPr>
          <a:xfrm>
            <a:off x="18108549" y="5391275"/>
            <a:ext cx="4157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40"/>
              <a:buFont typeface="Helvetica Neue"/>
              <a:buNone/>
            </a:pPr>
            <a:r>
              <a:rPr b="1" i="0" lang="en-US" sz="984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$1.5M</a:t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17822349" y="7292699"/>
            <a:ext cx="47298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Buried in operational fatigue (excel + whatsapp)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6171822" y="10417200"/>
            <a:ext cx="16921800" cy="20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"Dependencia de proveedores 'aprobados' Cuando un proveedor es único para un producto o servicio específico, cualquier inconveniente con él (falta de stock, incumplimientos) genera un cuello de botella. Riesgo de quiebre de stock o retrasos en proyectos críticos. </a:t>
            </a:r>
            <a:r>
              <a:rPr b="1" lang="en-US" sz="2500">
                <a:latin typeface="Helvetica Neue"/>
                <a:ea typeface="Helvetica Neue"/>
                <a:cs typeface="Helvetica Neue"/>
                <a:sym typeface="Helvetica Neue"/>
              </a:rPr>
              <a:t>Y estos pasan normalmente xq no alcanzo a responder mi mail o mi wapp</a:t>
            </a: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b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2500">
                <a:latin typeface="Helvetica Neue"/>
                <a:ea typeface="Helvetica Neue"/>
                <a:cs typeface="Helvetica Neue"/>
                <a:sym typeface="Helvetica Neue"/>
              </a:rPr>
              <a:t>Alejandra Florez - Supervisora de Comercio Exterior y logística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1206498" y="706893"/>
            <a:ext cx="21971004" cy="2433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0"/>
              <a:buFont typeface="Helvetica Neue"/>
              <a:buNone/>
            </a:pPr>
            <a:r>
              <a:rPr b="1" lang="en-US" sz="7590">
                <a:latin typeface="Helvetica Neue"/>
                <a:ea typeface="Helvetica Neue"/>
                <a:cs typeface="Helvetica Neue"/>
                <a:sym typeface="Helvetica Neue"/>
              </a:rPr>
              <a:t>The problem is not AI implementation, </a:t>
            </a:r>
            <a:endParaRPr sz="1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0"/>
              <a:buFont typeface="Helvetica Neue"/>
              <a:buNone/>
            </a:pPr>
            <a:r>
              <a:rPr b="1" lang="en-US" sz="7590">
                <a:latin typeface="Helvetica Neue"/>
                <a:ea typeface="Helvetica Neue"/>
                <a:cs typeface="Helvetica Neue"/>
                <a:sym typeface="Helvetica Neue"/>
              </a:rPr>
              <a:t>is the 🐓 (training) or 🥚 (ai-solutions) problem</a:t>
            </a:r>
            <a:endParaRPr sz="11200"/>
          </a:p>
        </p:txBody>
      </p:sp>
      <p:sp>
        <p:nvSpPr>
          <p:cNvPr id="127" name="Google Shape;127;p23"/>
          <p:cNvSpPr/>
          <p:nvPr/>
        </p:nvSpPr>
        <p:spPr>
          <a:xfrm>
            <a:off x="3956438" y="4269259"/>
            <a:ext cx="1785939" cy="1785938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6206650" y="7307125"/>
            <a:ext cx="169710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"Es complejo evaluar actualmente, ¿me podrías podrías evaluar por el costo alimento?, si está bien controlado, pero estamos en una situación donde los insumos suben rápidamente entonces vamos a tener un costo de alimentos bien ajustado. es complicado ¿No? </a:t>
            </a:r>
            <a:r>
              <a:rPr b="1" lang="en-US" sz="2500">
                <a:latin typeface="Helvetica Neue"/>
                <a:ea typeface="Helvetica Neue"/>
                <a:cs typeface="Helvetica Neue"/>
                <a:sym typeface="Helvetica Neue"/>
              </a:rPr>
              <a:t>No sé cómo me evaluaría mi personal con qué métricas a mí, ¿no? Lo único que tenemos es ver cuánta gente llega al restaurante</a:t>
            </a: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."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2500">
                <a:latin typeface="Helvetica Neue"/>
                <a:ea typeface="Helvetica Neue"/>
                <a:cs typeface="Helvetica Neue"/>
                <a:sym typeface="Helvetica Neue"/>
              </a:rPr>
              <a:t>Diego Alcantara - Executive Chef 5-star hotel 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3907381" y="7379347"/>
            <a:ext cx="1785938" cy="1785938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3872551" y="10489434"/>
            <a:ext cx="1785939" cy="178593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6231253" y="3632963"/>
            <a:ext cx="169218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"Sobre el uso de Power BI, tengo algunas deficiencias: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1. **</a:t>
            </a:r>
            <a:r>
              <a:rPr b="1" lang="en-US" sz="2500">
                <a:latin typeface="Helvetica Neue"/>
                <a:ea typeface="Helvetica Neue"/>
                <a:cs typeface="Helvetica Neue"/>
                <a:sym typeface="Helvetica Neue"/>
              </a:rPr>
              <a:t>Está limitado únicamente a información de ventas, sin acceso a otros datos relevantes.</a:t>
            </a: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**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&gt; 2. Existen problemas frecuentes (dos veces por semana) en las bases de datos que alimentan el Power BI, afectando la integridad de la información.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&gt; 3. Aún no se ha logrado una implementación integral del ERP a nivel empresarial, limitando su uso a un nivel meramente visual."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b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2500">
                <a:latin typeface="Helvetica Neue"/>
                <a:ea typeface="Helvetica Neue"/>
                <a:cs typeface="Helvetica Neue"/>
                <a:sym typeface="Helvetica Neue"/>
              </a:rPr>
              <a:t>Luis Nogales - Financial Manager (Family Office Company)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1206498" y="706893"/>
            <a:ext cx="21971004" cy="2433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have created AI implementations for complex organizations before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8029" l="0" r="0" t="9530"/>
          <a:stretch/>
        </p:blipFill>
        <p:spPr>
          <a:xfrm>
            <a:off x="4841975" y="3140000"/>
            <a:ext cx="15177974" cy="29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4">
            <a:alphaModFix/>
          </a:blip>
          <a:srcRect b="6480" l="0" r="0" t="0"/>
          <a:stretch/>
        </p:blipFill>
        <p:spPr>
          <a:xfrm>
            <a:off x="4841975" y="6190150"/>
            <a:ext cx="15177974" cy="71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1203685" y="3092720"/>
            <a:ext cx="20631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0" lang="en-US"/>
              <a:t>And we created a method (and agentic workflows) to scale it</a:t>
            </a:r>
            <a:endParaRPr/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1206498" y="706893"/>
            <a:ext cx="21971100" cy="24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OUR SOLUTIONS 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1181456" y="11464150"/>
            <a:ext cx="112119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Without excavation = 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we build the wrong stuff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13046631" y="11464150"/>
            <a:ext cx="112119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Helvetica Neue"/>
              <a:buNone/>
            </a:pPr>
            <a:r>
              <a:rPr b="1"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building: 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become another powerpoint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589470" y="824202"/>
            <a:ext cx="23534560" cy="2502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8"/>
              <a:buFont typeface="Helvetica Neue"/>
              <a:buNone/>
            </a:pPr>
            <a:r>
              <a:rPr b="1" i="0" lang="en-US" sz="10208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what enterprise clarity looks like</a:t>
            </a: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4617847" y="4015775"/>
            <a:ext cx="16899300" cy="705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asted-movie.png"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0781" y="6714064"/>
            <a:ext cx="1696641" cy="166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1081012" y="771537"/>
            <a:ext cx="22060208" cy="396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b="1" i="0" lang="en-US" sz="1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love profitable businesses,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building one from scratch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2618624" y="5422250"/>
            <a:ext cx="35847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20"/>
              <a:buFont typeface="Helvetica Neue"/>
              <a:buNone/>
            </a:pPr>
            <a:r>
              <a:rPr b="1" i="0" lang="en-US" sz="1092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134k</a:t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2404312" y="7292699"/>
            <a:ext cx="40134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Confirmed Revenue</a:t>
            </a:r>
            <a:endParaRPr/>
          </a:p>
        </p:txBody>
      </p:sp>
      <p:cxnSp>
        <p:nvCxnSpPr>
          <p:cNvPr id="161" name="Google Shape;161;p27"/>
          <p:cNvCxnSpPr/>
          <p:nvPr/>
        </p:nvCxnSpPr>
        <p:spPr>
          <a:xfrm flipH="1" rot="10800000">
            <a:off x="8408641" y="6278215"/>
            <a:ext cx="1" cy="223298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2" name="Google Shape;162;p27"/>
          <p:cNvSpPr txBox="1"/>
          <p:nvPr/>
        </p:nvSpPr>
        <p:spPr>
          <a:xfrm>
            <a:off x="9860250" y="5391275"/>
            <a:ext cx="3909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Helvetica Neue"/>
              <a:buNone/>
            </a:pPr>
            <a:r>
              <a:rPr b="1" i="0" lang="en-US" sz="10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lang="en-US" sz="10800">
                <a:latin typeface="Helvetica Neue"/>
                <a:ea typeface="Helvetica Neue"/>
                <a:cs typeface="Helvetica Neue"/>
                <a:sym typeface="Helvetica Neue"/>
              </a:rPr>
              <a:t>68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9827101" y="7292700"/>
            <a:ext cx="47298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processed in 2 weeks </a:t>
            </a:r>
            <a:endParaRPr/>
          </a:p>
        </p:txBody>
      </p:sp>
      <p:cxnSp>
        <p:nvCxnSpPr>
          <p:cNvPr id="164" name="Google Shape;164;p27"/>
          <p:cNvCxnSpPr/>
          <p:nvPr/>
        </p:nvCxnSpPr>
        <p:spPr>
          <a:xfrm flipH="1" rot="10800000">
            <a:off x="15975359" y="6278215"/>
            <a:ext cx="1" cy="223298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5" name="Google Shape;165;p27"/>
          <p:cNvSpPr txBox="1"/>
          <p:nvPr/>
        </p:nvSpPr>
        <p:spPr>
          <a:xfrm>
            <a:off x="17822349" y="5391275"/>
            <a:ext cx="4157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40"/>
              <a:buFont typeface="Helvetica Neue"/>
              <a:buNone/>
            </a:pPr>
            <a:r>
              <a:rPr b="1" i="0" lang="en-US" sz="984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$1.5M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17822349" y="7292699"/>
            <a:ext cx="4729850" cy="2502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Value Identified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1635543" y="10237551"/>
            <a:ext cx="211128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+2,700 internal</a:t>
            </a:r>
            <a:r>
              <a:rPr b="0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proprietary</a:t>
            </a:r>
            <a:r>
              <a:rPr b="0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company data linked, synced, organized and </a:t>
            </a: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292 opportunities</a:t>
            </a:r>
            <a:r>
              <a:rPr b="0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waiting to be automated </a:t>
            </a:r>
            <a:br>
              <a:rPr b="0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(+$100k in added revenue)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1081012" y="771537"/>
            <a:ext cx="22060208" cy="3058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i="0" lang="en-US" sz="10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Entities (data) = </a:t>
            </a:r>
            <a:br>
              <a:rPr b="1" i="0" lang="en-US" sz="10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10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Revenue</a:t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1206500" y="4258450"/>
            <a:ext cx="17363100" cy="812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>
                <a:latin typeface="Helvetica Neue"/>
                <a:ea typeface="Helvetica Neue"/>
                <a:cs typeface="Helvetica Neue"/>
                <a:sym typeface="Helvetica Neue"/>
              </a:rPr>
              <a:t>TBD</a:t>
            </a:r>
            <a:endParaRPr sz="1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